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43"/>
  </p:notesMasterIdLst>
  <p:sldIdLst>
    <p:sldId id="256" r:id="rId5"/>
    <p:sldId id="257" r:id="rId6"/>
    <p:sldId id="258" r:id="rId7"/>
    <p:sldId id="259" r:id="rId8"/>
    <p:sldId id="260" r:id="rId9"/>
    <p:sldId id="8396" r:id="rId10"/>
    <p:sldId id="261" r:id="rId11"/>
    <p:sldId id="262" r:id="rId12"/>
    <p:sldId id="263" r:id="rId13"/>
    <p:sldId id="8414" r:id="rId14"/>
    <p:sldId id="8410" r:id="rId15"/>
    <p:sldId id="8412" r:id="rId16"/>
    <p:sldId id="8411" r:id="rId17"/>
    <p:sldId id="8415" r:id="rId18"/>
    <p:sldId id="8413" r:id="rId19"/>
    <p:sldId id="8417" r:id="rId20"/>
    <p:sldId id="264" r:id="rId21"/>
    <p:sldId id="265" r:id="rId22"/>
    <p:sldId id="266" r:id="rId23"/>
    <p:sldId id="267" r:id="rId24"/>
    <p:sldId id="8293" r:id="rId25"/>
    <p:sldId id="8409" r:id="rId26"/>
    <p:sldId id="295" r:id="rId27"/>
    <p:sldId id="8081" r:id="rId28"/>
    <p:sldId id="310" r:id="rId29"/>
    <p:sldId id="1541" r:id="rId30"/>
    <p:sldId id="8399" r:id="rId31"/>
    <p:sldId id="8400" r:id="rId32"/>
    <p:sldId id="8401" r:id="rId33"/>
    <p:sldId id="8402" r:id="rId34"/>
    <p:sldId id="8403" r:id="rId35"/>
    <p:sldId id="333" r:id="rId36"/>
    <p:sldId id="8408" r:id="rId37"/>
    <p:sldId id="8404" r:id="rId38"/>
    <p:sldId id="8405" r:id="rId39"/>
    <p:sldId id="8406" r:id="rId40"/>
    <p:sldId id="8407" r:id="rId41"/>
    <p:sldId id="268" r:id="rId42"/>
  </p:sldIdLst>
  <p:sldSz cx="18288000" cy="10287000"/>
  <p:notesSz cx="6858000" cy="9144000"/>
  <p:embeddedFontLst>
    <p:embeddedFont>
      <p:font typeface="Poppins" panose="00000500000000000000" pitchFamily="2" charset="0"/>
      <p:regular r:id="rId44"/>
      <p:bold r:id="rId45"/>
      <p:italic r:id="rId46"/>
      <p:boldItalic r:id="rId47"/>
    </p:embeddedFont>
    <p:embeddedFont>
      <p:font typeface="Poppins 1 Bold" panose="020B0604020202020204" charset="0"/>
      <p:regular r:id="rId48"/>
    </p:embeddedFont>
    <p:embeddedFont>
      <p:font typeface="Poppins 2" panose="020B0604020202020204" charset="0"/>
      <p:regular r:id="rId49"/>
    </p:embeddedFont>
    <p:embeddedFont>
      <p:font typeface="Poppins 3" panose="020B0604020202020204" charset="0"/>
      <p:regular r:id="rId50"/>
    </p:embeddedFont>
    <p:embeddedFont>
      <p:font typeface="Poppins Medium" panose="00000600000000000000" pitchFamily="2"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5" roundtripDataSignature="AMtx7miCuhGeosWqeH/wf4kyj2KadRk8+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9CF1AB2-1976-4502-BF36-3FF5EA218861}" styleName="Estilo medio 4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Estilo medio 4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94" autoAdjust="0"/>
    <p:restoredTop sz="94660"/>
  </p:normalViewPr>
  <p:slideViewPr>
    <p:cSldViewPr snapToGrid="0">
      <p:cViewPr>
        <p:scale>
          <a:sx n="100" d="100"/>
          <a:sy n="100" d="100"/>
        </p:scale>
        <p:origin x="876" y="10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font" Target="fonts/font4.fntdata"/><Relationship Id="rId50" Type="http://schemas.openxmlformats.org/officeDocument/2006/relationships/font" Target="fonts/font7.fntdata"/><Relationship Id="rId55" Type="http://customschemas.google.com/relationships/presentationmetadata" Target="meta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3.fntdata"/><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6.fntdata"/><Relationship Id="rId57"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fntdata"/><Relationship Id="rId52"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font" Target="fonts/font8.fntdata"/><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jpeg>
</file>

<file path=ppt/media/image38.png>
</file>

<file path=ppt/media/image39.png>
</file>

<file path=ppt/media/image4.png>
</file>

<file path=ppt/media/image40.jpeg>
</file>

<file path=ppt/media/image41.png>
</file>

<file path=ppt/media/image42.sv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02400"/>
            <a:ext cx="3962400" cy="341313"/>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80013" y="6502400"/>
            <a:ext cx="3962400" cy="341313"/>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a:extLst>
            <a:ext uri="{FF2B5EF4-FFF2-40B4-BE49-F238E27FC236}">
              <a16:creationId xmlns:a16="http://schemas.microsoft.com/office/drawing/2014/main" id="{627A2196-484A-5D73-76D9-17ECA62E7C14}"/>
            </a:ext>
          </a:extLst>
        </p:cNvPr>
        <p:cNvGrpSpPr/>
        <p:nvPr/>
      </p:nvGrpSpPr>
      <p:grpSpPr>
        <a:xfrm>
          <a:off x="0" y="0"/>
          <a:ext cx="0" cy="0"/>
          <a:chOff x="0" y="0"/>
          <a:chExt cx="0" cy="0"/>
        </a:xfrm>
      </p:grpSpPr>
      <p:sp>
        <p:nvSpPr>
          <p:cNvPr id="203" name="Google Shape;203;p5:notes">
            <a:extLst>
              <a:ext uri="{FF2B5EF4-FFF2-40B4-BE49-F238E27FC236}">
                <a16:creationId xmlns:a16="http://schemas.microsoft.com/office/drawing/2014/main" id="{BBF42D55-5485-9486-B673-F955BC599001}"/>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5:notes">
            <a:extLst>
              <a:ext uri="{FF2B5EF4-FFF2-40B4-BE49-F238E27FC236}">
                <a16:creationId xmlns:a16="http://schemas.microsoft.com/office/drawing/2014/main" id="{6D13E12E-899A-D2F1-9FA6-6CA675196695}"/>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45319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a:extLst>
            <a:ext uri="{FF2B5EF4-FFF2-40B4-BE49-F238E27FC236}">
              <a16:creationId xmlns:a16="http://schemas.microsoft.com/office/drawing/2014/main" id="{468CC30C-12B2-83D7-9FBD-DF1FF608400D}"/>
            </a:ext>
          </a:extLst>
        </p:cNvPr>
        <p:cNvGrpSpPr/>
        <p:nvPr/>
      </p:nvGrpSpPr>
      <p:grpSpPr>
        <a:xfrm>
          <a:off x="0" y="0"/>
          <a:ext cx="0" cy="0"/>
          <a:chOff x="0" y="0"/>
          <a:chExt cx="0" cy="0"/>
        </a:xfrm>
      </p:grpSpPr>
      <p:sp>
        <p:nvSpPr>
          <p:cNvPr id="203" name="Google Shape;203;p5:notes">
            <a:extLst>
              <a:ext uri="{FF2B5EF4-FFF2-40B4-BE49-F238E27FC236}">
                <a16:creationId xmlns:a16="http://schemas.microsoft.com/office/drawing/2014/main" id="{42A62811-8EE5-37B0-E473-35F8BD564783}"/>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5:notes">
            <a:extLst>
              <a:ext uri="{FF2B5EF4-FFF2-40B4-BE49-F238E27FC236}">
                <a16:creationId xmlns:a16="http://schemas.microsoft.com/office/drawing/2014/main" id="{63E950DF-5182-EFFF-F7BC-0C42763372B1}"/>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946943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a:extLst>
            <a:ext uri="{FF2B5EF4-FFF2-40B4-BE49-F238E27FC236}">
              <a16:creationId xmlns:a16="http://schemas.microsoft.com/office/drawing/2014/main" id="{CCC06654-5350-4B06-FE67-E404294A8663}"/>
            </a:ext>
          </a:extLst>
        </p:cNvPr>
        <p:cNvGrpSpPr/>
        <p:nvPr/>
      </p:nvGrpSpPr>
      <p:grpSpPr>
        <a:xfrm>
          <a:off x="0" y="0"/>
          <a:ext cx="0" cy="0"/>
          <a:chOff x="0" y="0"/>
          <a:chExt cx="0" cy="0"/>
        </a:xfrm>
      </p:grpSpPr>
      <p:sp>
        <p:nvSpPr>
          <p:cNvPr id="203" name="Google Shape;203;p5:notes">
            <a:extLst>
              <a:ext uri="{FF2B5EF4-FFF2-40B4-BE49-F238E27FC236}">
                <a16:creationId xmlns:a16="http://schemas.microsoft.com/office/drawing/2014/main" id="{7B532C75-41C2-3299-89EA-F770589925B0}"/>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5:notes">
            <a:extLst>
              <a:ext uri="{FF2B5EF4-FFF2-40B4-BE49-F238E27FC236}">
                <a16:creationId xmlns:a16="http://schemas.microsoft.com/office/drawing/2014/main" id="{CADF7107-6841-839D-ED61-0B3F8A528D75}"/>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113417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a:extLst>
            <a:ext uri="{FF2B5EF4-FFF2-40B4-BE49-F238E27FC236}">
              <a16:creationId xmlns:a16="http://schemas.microsoft.com/office/drawing/2014/main" id="{EF23FDB7-083A-E07B-E990-04086A315464}"/>
            </a:ext>
          </a:extLst>
        </p:cNvPr>
        <p:cNvGrpSpPr/>
        <p:nvPr/>
      </p:nvGrpSpPr>
      <p:grpSpPr>
        <a:xfrm>
          <a:off x="0" y="0"/>
          <a:ext cx="0" cy="0"/>
          <a:chOff x="0" y="0"/>
          <a:chExt cx="0" cy="0"/>
        </a:xfrm>
      </p:grpSpPr>
      <p:sp>
        <p:nvSpPr>
          <p:cNvPr id="203" name="Google Shape;203;p5:notes">
            <a:extLst>
              <a:ext uri="{FF2B5EF4-FFF2-40B4-BE49-F238E27FC236}">
                <a16:creationId xmlns:a16="http://schemas.microsoft.com/office/drawing/2014/main" id="{F346C956-775D-8B57-BFB3-1D57BE9C8ED8}"/>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5:notes">
            <a:extLst>
              <a:ext uri="{FF2B5EF4-FFF2-40B4-BE49-F238E27FC236}">
                <a16:creationId xmlns:a16="http://schemas.microsoft.com/office/drawing/2014/main" id="{00B140F3-393E-510D-2D75-1B2DEE6EF35A}"/>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159656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a:extLst>
            <a:ext uri="{FF2B5EF4-FFF2-40B4-BE49-F238E27FC236}">
              <a16:creationId xmlns:a16="http://schemas.microsoft.com/office/drawing/2014/main" id="{D7092A34-0C3F-455C-46D6-720AFD6B4E5E}"/>
            </a:ext>
          </a:extLst>
        </p:cNvPr>
        <p:cNvGrpSpPr/>
        <p:nvPr/>
      </p:nvGrpSpPr>
      <p:grpSpPr>
        <a:xfrm>
          <a:off x="0" y="0"/>
          <a:ext cx="0" cy="0"/>
          <a:chOff x="0" y="0"/>
          <a:chExt cx="0" cy="0"/>
        </a:xfrm>
      </p:grpSpPr>
      <p:sp>
        <p:nvSpPr>
          <p:cNvPr id="203" name="Google Shape;203;p5:notes">
            <a:extLst>
              <a:ext uri="{FF2B5EF4-FFF2-40B4-BE49-F238E27FC236}">
                <a16:creationId xmlns:a16="http://schemas.microsoft.com/office/drawing/2014/main" id="{171B6536-C63C-0614-A1EE-0DFEA6D235C2}"/>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5:notes">
            <a:extLst>
              <a:ext uri="{FF2B5EF4-FFF2-40B4-BE49-F238E27FC236}">
                <a16:creationId xmlns:a16="http://schemas.microsoft.com/office/drawing/2014/main" id="{DEB3A824-7E41-C69E-527A-7AFF9B77E9FE}"/>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6305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a:extLst>
            <a:ext uri="{FF2B5EF4-FFF2-40B4-BE49-F238E27FC236}">
              <a16:creationId xmlns:a16="http://schemas.microsoft.com/office/drawing/2014/main" id="{14ED5809-F71C-22C6-B6BA-F87B72BF643B}"/>
            </a:ext>
          </a:extLst>
        </p:cNvPr>
        <p:cNvGrpSpPr/>
        <p:nvPr/>
      </p:nvGrpSpPr>
      <p:grpSpPr>
        <a:xfrm>
          <a:off x="0" y="0"/>
          <a:ext cx="0" cy="0"/>
          <a:chOff x="0" y="0"/>
          <a:chExt cx="0" cy="0"/>
        </a:xfrm>
      </p:grpSpPr>
      <p:sp>
        <p:nvSpPr>
          <p:cNvPr id="203" name="Google Shape;203;p5:notes">
            <a:extLst>
              <a:ext uri="{FF2B5EF4-FFF2-40B4-BE49-F238E27FC236}">
                <a16:creationId xmlns:a16="http://schemas.microsoft.com/office/drawing/2014/main" id="{37522547-6B93-2EE8-08C4-55919868EFAB}"/>
              </a:ext>
            </a:extLst>
          </p:cNvPr>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5:notes">
            <a:extLst>
              <a:ext uri="{FF2B5EF4-FFF2-40B4-BE49-F238E27FC236}">
                <a16:creationId xmlns:a16="http://schemas.microsoft.com/office/drawing/2014/main" id="{4CF748EA-FA32-7EC0-C5BE-77106C14E49E}"/>
              </a:ext>
            </a:extLst>
          </p:cNvPr>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13400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6: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6: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362559cb20c_0_155:notes"/>
          <p:cNvSpPr txBox="1">
            <a:spLocks noGrp="1"/>
          </p:cNvSpPr>
          <p:nvPr>
            <p:ph type="body" idx="1"/>
          </p:nvPr>
        </p:nvSpPr>
        <p:spPr>
          <a:xfrm>
            <a:off x="914400" y="3251200"/>
            <a:ext cx="7315200" cy="3081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1" name="Google Shape;281;g362559cb20c_0_155:notes"/>
          <p:cNvSpPr>
            <a:spLocks noGrp="1" noRot="1" noChangeAspect="1"/>
          </p:cNvSpPr>
          <p:nvPr>
            <p:ph type="sldImg" idx="2"/>
          </p:nvPr>
        </p:nvSpPr>
        <p:spPr>
          <a:xfrm>
            <a:off x="2857500" y="512763"/>
            <a:ext cx="3429000" cy="2567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362559cb20c_0_176:notes"/>
          <p:cNvSpPr txBox="1">
            <a:spLocks noGrp="1"/>
          </p:cNvSpPr>
          <p:nvPr>
            <p:ph type="body" idx="1"/>
          </p:nvPr>
        </p:nvSpPr>
        <p:spPr>
          <a:xfrm>
            <a:off x="914400" y="3251200"/>
            <a:ext cx="7315200" cy="3081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2" name="Google Shape;292;g362559cb20c_0_176:notes"/>
          <p:cNvSpPr>
            <a:spLocks noGrp="1" noRot="1" noChangeAspect="1"/>
          </p:cNvSpPr>
          <p:nvPr>
            <p:ph type="sldImg" idx="2"/>
          </p:nvPr>
        </p:nvSpPr>
        <p:spPr>
          <a:xfrm>
            <a:off x="2857500" y="512763"/>
            <a:ext cx="3429000" cy="2567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7: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p7: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defTabSz="1700418">
              <a:defRPr/>
            </a:pPr>
            <a:r>
              <a:rPr lang="en-CA" dirty="0"/>
              <a:t>2 minutes</a:t>
            </a:r>
          </a:p>
          <a:p>
            <a:endParaRPr lang="en-CA" baseline="0" dirty="0"/>
          </a:p>
          <a:p>
            <a:r>
              <a:rPr lang="en-US" dirty="0"/>
              <a:t>Disciplined Agile Delivery (DAD), the solution delivery portion of the Disciplined Agile  framework, supports several full delivery life cycles. It does this because solution delivery teams face different situations, so one life cycle will not fit all. </a:t>
            </a:r>
            <a:r>
              <a:rPr lang="en-CA" dirty="0"/>
              <a:t>It depends on the context and needs that the team faces. </a:t>
            </a:r>
          </a:p>
          <a:p>
            <a:endParaRPr lang="en-CA" dirty="0"/>
          </a:p>
          <a:p>
            <a:r>
              <a:rPr lang="en-CA" dirty="0"/>
              <a:t>For example, agile can be a very effective approach but in some situations, such as where priorities are changing daily, Lean may be a better approach. </a:t>
            </a:r>
            <a:r>
              <a:rPr lang="en-CA" baseline="0" dirty="0"/>
              <a:t>Knowing more options can make your teams more effective.</a:t>
            </a:r>
          </a:p>
          <a:p>
            <a:endParaRPr lang="en-CA" baseline="0" dirty="0"/>
          </a:p>
          <a:p>
            <a:r>
              <a:rPr lang="en-CA" b="1" baseline="0" dirty="0"/>
              <a:t>Due to time constraints</a:t>
            </a:r>
            <a:r>
              <a:rPr lang="en-CA" baseline="0" dirty="0"/>
              <a:t>, we will cover a few of the life cycles. </a:t>
            </a:r>
          </a:p>
          <a:p>
            <a:endParaRPr lang="en-CA" baseline="0" dirty="0"/>
          </a:p>
          <a:p>
            <a:r>
              <a:rPr lang="en-CA" dirty="0"/>
              <a:t>For more information about all six life cycles, see https://www.pmi.org/disciplined-agile/lifecycle</a:t>
            </a:r>
          </a:p>
          <a:p>
            <a:endParaRPr lang="en-CA" dirty="0"/>
          </a:p>
          <a:p>
            <a:r>
              <a:rPr lang="en-CA" b="1" dirty="0"/>
              <a:t>What to do</a:t>
            </a:r>
          </a:p>
          <a:p>
            <a:r>
              <a:rPr lang="en-CA" b="0" dirty="0"/>
              <a:t>As the presenter, you can choose which of the six life cycles you want to show. </a:t>
            </a:r>
          </a:p>
        </p:txBody>
      </p:sp>
      <p:sp>
        <p:nvSpPr>
          <p:cNvPr id="4" name="Slide Number Placeholder 3"/>
          <p:cNvSpPr>
            <a:spLocks noGrp="1"/>
          </p:cNvSpPr>
          <p:nvPr>
            <p:ph type="sldNum" sz="quarter" idx="5"/>
          </p:nvPr>
        </p:nvSpPr>
        <p:spPr/>
        <p:txBody>
          <a:bodyPr/>
          <a:lstStyle/>
          <a:p>
            <a:fld id="{CFB737FC-9382-F947-AADD-FA4FB4659786}" type="slidenum">
              <a:rPr lang="en-US" smtClean="0"/>
              <a:t>21</a:t>
            </a:fld>
            <a:endParaRPr lang="en-US" dirty="0"/>
          </a:p>
        </p:txBody>
      </p:sp>
    </p:spTree>
    <p:extLst>
      <p:ext uri="{BB962C8B-B14F-4D97-AF65-F5344CB8AC3E}">
        <p14:creationId xmlns:p14="http://schemas.microsoft.com/office/powerpoint/2010/main" val="17155724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4855DD-6A67-092C-39ED-24BE01BB01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DF631A0-E4A6-ADE0-FBE2-2FE340F320D0}"/>
              </a:ext>
            </a:extLst>
          </p:cNvPr>
          <p:cNvSpPr>
            <a:spLocks noGrp="1" noRot="1" noChangeAspect="1"/>
          </p:cNvSpPr>
          <p:nvPr>
            <p:ph type="sldImg"/>
          </p:nvPr>
        </p:nvSpPr>
        <p:spPr>
          <a:xfrm>
            <a:off x="2290763" y="512763"/>
            <a:ext cx="4562475" cy="2566987"/>
          </a:xfrm>
        </p:spPr>
      </p:sp>
      <p:sp>
        <p:nvSpPr>
          <p:cNvPr id="3" name="Notes Placeholder 2">
            <a:extLst>
              <a:ext uri="{FF2B5EF4-FFF2-40B4-BE49-F238E27FC236}">
                <a16:creationId xmlns:a16="http://schemas.microsoft.com/office/drawing/2014/main" id="{DC10A647-C09F-2A57-9533-C65F62A47C53}"/>
              </a:ext>
            </a:extLst>
          </p:cNvPr>
          <p:cNvSpPr>
            <a:spLocks noGrp="1"/>
          </p:cNvSpPr>
          <p:nvPr>
            <p:ph type="body" idx="1"/>
          </p:nvPr>
        </p:nvSpPr>
        <p:spPr/>
        <p:txBody>
          <a:bodyPr/>
          <a:lstStyle/>
          <a:p>
            <a:pPr defTabSz="1797512">
              <a:defRPr/>
            </a:pPr>
            <a:r>
              <a:rPr lang="en-CA" dirty="0"/>
              <a:t>1 minute</a:t>
            </a:r>
          </a:p>
          <a:p>
            <a:pPr defTabSz="1797512">
              <a:defRPr/>
            </a:pPr>
            <a:endParaRPr lang="en-CA" dirty="0"/>
          </a:p>
          <a:p>
            <a:pPr marL="0" indent="0" defTabSz="1797512">
              <a:buFont typeface="Arial" panose="020B0604020202020204" pitchFamily="34" charset="0"/>
              <a:buNone/>
              <a:defRPr/>
            </a:pPr>
            <a:r>
              <a:rPr lang="en-CA" dirty="0"/>
              <a:t>The agile life cycle is for </a:t>
            </a:r>
            <a:r>
              <a:rPr lang="en-CA" baseline="0" dirty="0"/>
              <a:t>teams taking a project approach. It is based on Scrum. And it brings enterprise-issues into account</a:t>
            </a:r>
          </a:p>
          <a:p>
            <a:pPr marL="0" indent="0" algn="l" defTabSz="1797512">
              <a:buFont typeface="Arial" panose="020B0604020202020204" pitchFamily="34" charset="0"/>
              <a:buNone/>
              <a:defRPr/>
            </a:pPr>
            <a:endParaRPr lang="en-CA" baseline="0" dirty="0"/>
          </a:p>
          <a:p>
            <a:pPr marL="0" indent="0" algn="l" defTabSz="1797512">
              <a:buFont typeface="Arial" panose="020B0604020202020204" pitchFamily="34" charset="0"/>
              <a:buNone/>
              <a:defRPr/>
            </a:pPr>
            <a:r>
              <a:rPr lang="en-CA" baseline="0" dirty="0"/>
              <a:t>Notice how it shares risk-based milestones with the business life cycles</a:t>
            </a:r>
          </a:p>
          <a:p>
            <a:pPr defTabSz="1797512">
              <a:defRPr/>
            </a:pPr>
            <a:endParaRPr lang="en-CA" baseline="0" dirty="0"/>
          </a:p>
          <a:p>
            <a:pPr defTabSz="1797512">
              <a:defRPr/>
            </a:pPr>
            <a:r>
              <a:rPr lang="en-CA" dirty="0"/>
              <a:t>For more information, see https://www.pmi.org/disciplined-agile/lifecycle#Agile </a:t>
            </a:r>
          </a:p>
        </p:txBody>
      </p:sp>
      <p:sp>
        <p:nvSpPr>
          <p:cNvPr id="4" name="Slide Number Placeholder 3">
            <a:extLst>
              <a:ext uri="{FF2B5EF4-FFF2-40B4-BE49-F238E27FC236}">
                <a16:creationId xmlns:a16="http://schemas.microsoft.com/office/drawing/2014/main" id="{3C168E21-2F43-2D5A-0A8E-78F70CA0EA21}"/>
              </a:ext>
            </a:extLst>
          </p:cNvPr>
          <p:cNvSpPr>
            <a:spLocks noGrp="1"/>
          </p:cNvSpPr>
          <p:nvPr>
            <p:ph type="sldNum" sz="quarter" idx="10"/>
          </p:nvPr>
        </p:nvSpPr>
        <p:spPr/>
        <p:txBody>
          <a:bodyPr/>
          <a:lstStyle/>
          <a:p>
            <a:pPr>
              <a:defRPr/>
            </a:pPr>
            <a:fld id="{4E4219BB-1990-4E1F-96C5-5FED1D0D5B48}" type="slidenum">
              <a:rPr lang="en-US" smtClean="0"/>
              <a:pPr>
                <a:defRPr/>
              </a:pPr>
              <a:t>22</a:t>
            </a:fld>
            <a:endParaRPr lang="en-US" dirty="0"/>
          </a:p>
        </p:txBody>
      </p:sp>
      <p:sp>
        <p:nvSpPr>
          <p:cNvPr id="6" name="Date Placeholder 5">
            <a:extLst>
              <a:ext uri="{FF2B5EF4-FFF2-40B4-BE49-F238E27FC236}">
                <a16:creationId xmlns:a16="http://schemas.microsoft.com/office/drawing/2014/main" id="{50021ACF-58AF-A705-ED0B-0CAB77785715}"/>
              </a:ext>
            </a:extLst>
          </p:cNvPr>
          <p:cNvSpPr>
            <a:spLocks noGrp="1"/>
          </p:cNvSpPr>
          <p:nvPr>
            <p:ph type="dt" idx="1"/>
          </p:nvPr>
        </p:nvSpPr>
        <p:spPr/>
        <p:txBody>
          <a:bodyPr/>
          <a:lstStyle/>
          <a:p>
            <a:fld id="{AF01B446-6DCC-4E7C-B46F-9E98BC0547F7}" type="datetime3">
              <a:rPr lang="en-US" smtClean="0"/>
              <a:t>6 November 2025</a:t>
            </a:fld>
            <a:endParaRPr lang="en-US" dirty="0"/>
          </a:p>
        </p:txBody>
      </p:sp>
      <p:sp>
        <p:nvSpPr>
          <p:cNvPr id="7" name="Footer Placeholder 6">
            <a:extLst>
              <a:ext uri="{FF2B5EF4-FFF2-40B4-BE49-F238E27FC236}">
                <a16:creationId xmlns:a16="http://schemas.microsoft.com/office/drawing/2014/main" id="{7616087A-9F33-A919-38C6-604187A195CF}"/>
              </a:ext>
            </a:extLst>
          </p:cNvPr>
          <p:cNvSpPr>
            <a:spLocks noGrp="1"/>
          </p:cNvSpPr>
          <p:nvPr>
            <p:ph type="ftr" sz="quarter" idx="4"/>
          </p:nvPr>
        </p:nvSpPr>
        <p:spPr/>
        <p:txBody>
          <a:bodyPr/>
          <a:lstStyle/>
          <a:p>
            <a:r>
              <a:rPr lang="en-US" dirty="0"/>
              <a:t>Foundations of Disciplined Agile © 2019 Project Management Institute, Inc. All rights reserved.  This material is being provided as part of a PMI Disciplined Agile Workshop </a:t>
            </a:r>
          </a:p>
        </p:txBody>
      </p:sp>
    </p:spTree>
    <p:extLst>
      <p:ext uri="{BB962C8B-B14F-4D97-AF65-F5344CB8AC3E}">
        <p14:creationId xmlns:p14="http://schemas.microsoft.com/office/powerpoint/2010/main" val="21566271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defTabSz="1797512">
              <a:defRPr/>
            </a:pPr>
            <a:r>
              <a:rPr lang="en-CA" dirty="0"/>
              <a:t>1 minute</a:t>
            </a:r>
          </a:p>
          <a:p>
            <a:pPr defTabSz="1797512">
              <a:defRPr/>
            </a:pPr>
            <a:endParaRPr lang="en-CA" dirty="0"/>
          </a:p>
          <a:p>
            <a:pPr marL="0" indent="0" defTabSz="1797512">
              <a:buFont typeface="Arial" panose="020B0604020202020204" pitchFamily="34" charset="0"/>
              <a:buNone/>
              <a:defRPr/>
            </a:pPr>
            <a:r>
              <a:rPr lang="en-CA" dirty="0"/>
              <a:t>The agile life cycle is for </a:t>
            </a:r>
            <a:r>
              <a:rPr lang="en-CA" baseline="0" dirty="0"/>
              <a:t>teams taking a project approach. It is based on Scrum. And it brings enterprise-issues into account</a:t>
            </a:r>
          </a:p>
          <a:p>
            <a:pPr marL="0" indent="0" algn="l" defTabSz="1797512">
              <a:buFont typeface="Arial" panose="020B0604020202020204" pitchFamily="34" charset="0"/>
              <a:buNone/>
              <a:defRPr/>
            </a:pPr>
            <a:endParaRPr lang="en-CA" baseline="0" dirty="0"/>
          </a:p>
          <a:p>
            <a:pPr marL="0" indent="0" algn="l" defTabSz="1797512">
              <a:buFont typeface="Arial" panose="020B0604020202020204" pitchFamily="34" charset="0"/>
              <a:buNone/>
              <a:defRPr/>
            </a:pPr>
            <a:r>
              <a:rPr lang="en-CA" baseline="0" dirty="0"/>
              <a:t>Notice how it shares risk-based milestones with the business life cycles</a:t>
            </a:r>
          </a:p>
          <a:p>
            <a:pPr defTabSz="1797512">
              <a:defRPr/>
            </a:pPr>
            <a:endParaRPr lang="en-CA" baseline="0" dirty="0"/>
          </a:p>
          <a:p>
            <a:pPr defTabSz="1797512">
              <a:defRPr/>
            </a:pPr>
            <a:r>
              <a:rPr lang="en-CA" dirty="0"/>
              <a:t>For more information, see https://www.pmi.org/disciplined-agile/lifecycle#Agile </a:t>
            </a:r>
          </a:p>
        </p:txBody>
      </p:sp>
      <p:sp>
        <p:nvSpPr>
          <p:cNvPr id="4" name="Slide Number Placeholder 3"/>
          <p:cNvSpPr>
            <a:spLocks noGrp="1"/>
          </p:cNvSpPr>
          <p:nvPr>
            <p:ph type="sldNum" sz="quarter" idx="10"/>
          </p:nvPr>
        </p:nvSpPr>
        <p:spPr/>
        <p:txBody>
          <a:bodyPr/>
          <a:lstStyle/>
          <a:p>
            <a:pPr>
              <a:defRPr/>
            </a:pPr>
            <a:fld id="{4E4219BB-1990-4E1F-96C5-5FED1D0D5B48}" type="slidenum">
              <a:rPr lang="en-US" smtClean="0"/>
              <a:pPr>
                <a:defRPr/>
              </a:pPr>
              <a:t>23</a:t>
            </a:fld>
            <a:endParaRPr lang="en-US" dirty="0"/>
          </a:p>
        </p:txBody>
      </p:sp>
      <p:sp>
        <p:nvSpPr>
          <p:cNvPr id="6" name="Date Placeholder 5">
            <a:extLst>
              <a:ext uri="{FF2B5EF4-FFF2-40B4-BE49-F238E27FC236}">
                <a16:creationId xmlns:a16="http://schemas.microsoft.com/office/drawing/2014/main" id="{8CB77D98-6D4E-4E7C-A88E-5E3BA577F5FF}"/>
              </a:ext>
            </a:extLst>
          </p:cNvPr>
          <p:cNvSpPr>
            <a:spLocks noGrp="1"/>
          </p:cNvSpPr>
          <p:nvPr>
            <p:ph type="dt" idx="1"/>
          </p:nvPr>
        </p:nvSpPr>
        <p:spPr/>
        <p:txBody>
          <a:bodyPr/>
          <a:lstStyle/>
          <a:p>
            <a:fld id="{AF01B446-6DCC-4E7C-B46F-9E98BC0547F7}" type="datetime3">
              <a:rPr lang="en-US" smtClean="0"/>
              <a:t>6 November 2025</a:t>
            </a:fld>
            <a:endParaRPr lang="en-US" dirty="0"/>
          </a:p>
        </p:txBody>
      </p:sp>
      <p:sp>
        <p:nvSpPr>
          <p:cNvPr id="7" name="Footer Placeholder 6">
            <a:extLst>
              <a:ext uri="{FF2B5EF4-FFF2-40B4-BE49-F238E27FC236}">
                <a16:creationId xmlns:a16="http://schemas.microsoft.com/office/drawing/2014/main" id="{C9D15D5E-507D-4BCE-B239-D41F8B1F5AF5}"/>
              </a:ext>
            </a:extLst>
          </p:cNvPr>
          <p:cNvSpPr>
            <a:spLocks noGrp="1"/>
          </p:cNvSpPr>
          <p:nvPr>
            <p:ph type="ftr" sz="quarter" idx="4"/>
          </p:nvPr>
        </p:nvSpPr>
        <p:spPr/>
        <p:txBody>
          <a:bodyPr/>
          <a:lstStyle/>
          <a:p>
            <a:r>
              <a:rPr lang="en-US" dirty="0"/>
              <a:t>Foundations of Disciplined Agile © 2019 Project Management Institute, Inc. All rights reserved.  This material is being provided as part of a PMI Disciplined Agile Workshop </a:t>
            </a:r>
          </a:p>
        </p:txBody>
      </p:sp>
    </p:spTree>
    <p:extLst>
      <p:ext uri="{BB962C8B-B14F-4D97-AF65-F5344CB8AC3E}">
        <p14:creationId xmlns:p14="http://schemas.microsoft.com/office/powerpoint/2010/main" val="7979224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defTabSz="966612">
              <a:defRPr/>
            </a:pPr>
            <a:r>
              <a:rPr lang="en-CA" dirty="0"/>
              <a:t>3 minutes</a:t>
            </a:r>
          </a:p>
          <a:p>
            <a:pPr defTabSz="966612">
              <a:defRPr/>
            </a:pPr>
            <a:endParaRPr lang="en-CA" dirty="0"/>
          </a:p>
          <a:p>
            <a:r>
              <a:rPr lang="en-CA" dirty="0">
                <a:effectLst/>
              </a:rPr>
              <a:t>There are several interesting features to this life cycle:</a:t>
            </a:r>
          </a:p>
          <a:p>
            <a:pPr marL="241653" indent="-241653">
              <a:buFont typeface="+mj-lt"/>
              <a:buAutoNum type="arabicPeriod"/>
            </a:pPr>
            <a:r>
              <a:rPr lang="en-CA" b="1" dirty="0">
                <a:effectLst/>
              </a:rPr>
              <a:t>It supports a continuous flow of work</a:t>
            </a:r>
            <a:r>
              <a:rPr lang="en-CA" dirty="0">
                <a:effectLst/>
              </a:rPr>
              <a:t>. In this life cycle the solution is deployed as often, and whenever, it makes sense to do so. Work is pulled into the team when there is capacity to do it, not on the regular heartbeat of an iteration.</a:t>
            </a:r>
          </a:p>
          <a:p>
            <a:pPr marL="241653" indent="-241653">
              <a:buFont typeface="+mj-lt"/>
              <a:buAutoNum type="arabicPeriod"/>
            </a:pPr>
            <a:r>
              <a:rPr lang="en-CA" b="1" dirty="0">
                <a:effectLst/>
              </a:rPr>
              <a:t>Practices are on their own cadences</a:t>
            </a:r>
            <a:r>
              <a:rPr lang="en-CA" dirty="0">
                <a:effectLst/>
              </a:rPr>
              <a:t>. With iterations/sprints many practices (detailed planning, retrospectives, demos, detailed modeling, and so on) are effectively put on the same cadence, that of the iteration. With a lean approach the observation is that you should do something when it makes sense to do it, not when the calendar indicates that you’re scheduled to do it.</a:t>
            </a:r>
          </a:p>
          <a:p>
            <a:pPr marL="241653" indent="-241653">
              <a:buFont typeface="+mj-lt"/>
              <a:buAutoNum type="arabicPeriod"/>
            </a:pPr>
            <a:r>
              <a:rPr lang="en-CA" b="1" dirty="0">
                <a:effectLst/>
              </a:rPr>
              <a:t>It has a work item pool</a:t>
            </a:r>
            <a:r>
              <a:rPr lang="en-CA" dirty="0">
                <a:effectLst/>
              </a:rPr>
              <a:t>. All work items are not created equal. Although you may choose to prioritize some work by business value. Some work, particularly that resulting from legislation, is date driven. Some work must be expedited, such as fixing a severity one production problem. So, a work item pool and not a prioritized stack makes a bit more sense when you recognize these realities.</a:t>
            </a:r>
          </a:p>
          <a:p>
            <a:pPr marL="241653" indent="-241653">
              <a:buFont typeface="+mj-lt"/>
              <a:buAutoNum type="arabicPeriod"/>
            </a:pPr>
            <a:endParaRPr lang="en-CA" dirty="0">
              <a:effectLst/>
            </a:endParaRPr>
          </a:p>
          <a:p>
            <a:r>
              <a:rPr lang="en-CA" dirty="0">
                <a:effectLst/>
              </a:rPr>
              <a:t>https://www.pmi.org/disciplined-agile/lifecycle#ContinuousDeliveryLean</a:t>
            </a:r>
          </a:p>
        </p:txBody>
      </p:sp>
      <p:sp>
        <p:nvSpPr>
          <p:cNvPr id="4" name="Slide Number Placeholder 3"/>
          <p:cNvSpPr>
            <a:spLocks noGrp="1"/>
          </p:cNvSpPr>
          <p:nvPr>
            <p:ph type="sldNum" sz="quarter" idx="10"/>
          </p:nvPr>
        </p:nvSpPr>
        <p:spPr/>
        <p:txBody>
          <a:bodyPr/>
          <a:lstStyle/>
          <a:p>
            <a:pPr>
              <a:defRPr/>
            </a:pPr>
            <a:fld id="{4E4219BB-1990-4E1F-96C5-5FED1D0D5B48}" type="slidenum">
              <a:rPr lang="en-US" smtClean="0"/>
              <a:pPr>
                <a:defRPr/>
              </a:pPr>
              <a:t>24</a:t>
            </a:fld>
            <a:endParaRPr lang="en-US" dirty="0"/>
          </a:p>
        </p:txBody>
      </p:sp>
      <p:sp>
        <p:nvSpPr>
          <p:cNvPr id="6" name="Date Placeholder 5">
            <a:extLst>
              <a:ext uri="{FF2B5EF4-FFF2-40B4-BE49-F238E27FC236}">
                <a16:creationId xmlns:a16="http://schemas.microsoft.com/office/drawing/2014/main" id="{A077CA99-BBC9-4F94-B223-2629810ED899}"/>
              </a:ext>
            </a:extLst>
          </p:cNvPr>
          <p:cNvSpPr>
            <a:spLocks noGrp="1"/>
          </p:cNvSpPr>
          <p:nvPr>
            <p:ph type="dt" idx="1"/>
          </p:nvPr>
        </p:nvSpPr>
        <p:spPr/>
        <p:txBody>
          <a:bodyPr/>
          <a:lstStyle/>
          <a:p>
            <a:fld id="{DB758700-7250-4C5F-98CA-1CF2F86800C7}" type="datetime3">
              <a:rPr lang="en-US" smtClean="0"/>
              <a:t>6 November 2025</a:t>
            </a:fld>
            <a:endParaRPr lang="en-US" dirty="0"/>
          </a:p>
        </p:txBody>
      </p:sp>
      <p:sp>
        <p:nvSpPr>
          <p:cNvPr id="7" name="Footer Placeholder 6">
            <a:extLst>
              <a:ext uri="{FF2B5EF4-FFF2-40B4-BE49-F238E27FC236}">
                <a16:creationId xmlns:a16="http://schemas.microsoft.com/office/drawing/2014/main" id="{93891532-42FC-49B2-BF39-86A09E8D7B4F}"/>
              </a:ext>
            </a:extLst>
          </p:cNvPr>
          <p:cNvSpPr>
            <a:spLocks noGrp="1"/>
          </p:cNvSpPr>
          <p:nvPr>
            <p:ph type="ftr" sz="quarter" idx="4"/>
          </p:nvPr>
        </p:nvSpPr>
        <p:spPr/>
        <p:txBody>
          <a:bodyPr/>
          <a:lstStyle/>
          <a:p>
            <a:r>
              <a:rPr lang="en-US" dirty="0"/>
              <a:t>Foundations of Disciplined Agile © 2019 Project Management Institute, Inc. All rights reserved.  This material is being provided as part of a PMI Disciplined Agile Workshop </a:t>
            </a:r>
          </a:p>
        </p:txBody>
      </p:sp>
    </p:spTree>
    <p:extLst>
      <p:ext uri="{BB962C8B-B14F-4D97-AF65-F5344CB8AC3E}">
        <p14:creationId xmlns:p14="http://schemas.microsoft.com/office/powerpoint/2010/main" val="17695560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defTabSz="966612">
              <a:defRPr/>
            </a:pPr>
            <a:r>
              <a:rPr lang="en-CA"/>
              <a:t>3 minutes</a:t>
            </a:r>
          </a:p>
          <a:p>
            <a:pPr defTabSz="966612">
              <a:defRPr/>
            </a:pPr>
            <a:endParaRPr lang="en-CA"/>
          </a:p>
          <a:p>
            <a:r>
              <a:rPr lang="en-CA">
                <a:effectLst/>
              </a:rPr>
              <a:t>Sometimes it takes time to identify what your stakeholders actually need</a:t>
            </a:r>
          </a:p>
          <a:p>
            <a:endParaRPr lang="en-CA">
              <a:effectLst/>
            </a:endParaRPr>
          </a:p>
          <a:p>
            <a:r>
              <a:rPr lang="en-CA">
                <a:effectLst/>
              </a:rPr>
              <a:t>This life cycle is followed by agile or lean teams that find themselves in start-up or research situations where their stakeholders have an idea for a new product but they do yet understand what is actually needed by their user base. As a result they need to quickly explore what the market wants via a series of quick learning experiments. In effect this life cycle is a replacement for the Inception phase of other life cycles</a:t>
            </a:r>
          </a:p>
          <a:p>
            <a:endParaRPr lang="en-CA">
              <a:effectLst/>
            </a:endParaRPr>
          </a:p>
          <a:p>
            <a:r>
              <a:rPr lang="en-CA">
                <a:effectLst/>
              </a:rPr>
              <a:t>https://www.pmi.org/disciplined-agile/lifecycle#Exploratory</a:t>
            </a:r>
          </a:p>
        </p:txBody>
      </p:sp>
      <p:sp>
        <p:nvSpPr>
          <p:cNvPr id="4" name="Slide Number Placeholder 3"/>
          <p:cNvSpPr>
            <a:spLocks noGrp="1"/>
          </p:cNvSpPr>
          <p:nvPr>
            <p:ph type="sldNum" sz="quarter" idx="10"/>
          </p:nvPr>
        </p:nvSpPr>
        <p:spPr/>
        <p:txBody>
          <a:bodyPr/>
          <a:lstStyle/>
          <a:p>
            <a:pPr>
              <a:defRPr/>
            </a:pPr>
            <a:fld id="{4E4219BB-1990-4E1F-96C5-5FED1D0D5B48}" type="slidenum">
              <a:rPr lang="en-US" smtClean="0"/>
              <a:pPr>
                <a:defRPr/>
              </a:pPr>
              <a:t>25</a:t>
            </a:fld>
            <a:endParaRPr lang="en-US"/>
          </a:p>
        </p:txBody>
      </p:sp>
      <p:sp>
        <p:nvSpPr>
          <p:cNvPr id="6" name="Date Placeholder 5">
            <a:extLst>
              <a:ext uri="{FF2B5EF4-FFF2-40B4-BE49-F238E27FC236}">
                <a16:creationId xmlns:a16="http://schemas.microsoft.com/office/drawing/2014/main" id="{B1B2840C-53A2-4D25-9C12-B3A6E64F0BC3}"/>
              </a:ext>
            </a:extLst>
          </p:cNvPr>
          <p:cNvSpPr>
            <a:spLocks noGrp="1"/>
          </p:cNvSpPr>
          <p:nvPr>
            <p:ph type="dt" idx="1"/>
          </p:nvPr>
        </p:nvSpPr>
        <p:spPr/>
        <p:txBody>
          <a:bodyPr/>
          <a:lstStyle/>
          <a:p>
            <a:fld id="{7387DD49-0EBC-4CFF-A944-64371B581C23}" type="datetime3">
              <a:rPr lang="en-US" smtClean="0"/>
              <a:t>6 November 2025</a:t>
            </a:fld>
            <a:endParaRPr lang="en-US"/>
          </a:p>
        </p:txBody>
      </p:sp>
      <p:sp>
        <p:nvSpPr>
          <p:cNvPr id="7" name="Footer Placeholder 6">
            <a:extLst>
              <a:ext uri="{FF2B5EF4-FFF2-40B4-BE49-F238E27FC236}">
                <a16:creationId xmlns:a16="http://schemas.microsoft.com/office/drawing/2014/main" id="{861F9B1E-EE2D-47E2-BDD6-39EAE7096E6F}"/>
              </a:ext>
            </a:extLst>
          </p:cNvPr>
          <p:cNvSpPr>
            <a:spLocks noGrp="1"/>
          </p:cNvSpPr>
          <p:nvPr>
            <p:ph type="ftr" sz="quarter" idx="4"/>
          </p:nvPr>
        </p:nvSpPr>
        <p:spPr/>
        <p:txBody>
          <a:bodyPr/>
          <a:lstStyle/>
          <a:p>
            <a:r>
              <a:rPr lang="en-US"/>
              <a:t>Foundations of Disciplined Agile © 2019 Project Management Institute, Inc. All rights reserved.  This material is being provided as part of a PMI Disciplined Agile Workshop </a:t>
            </a:r>
          </a:p>
        </p:txBody>
      </p:sp>
    </p:spTree>
    <p:extLst>
      <p:ext uri="{BB962C8B-B14F-4D97-AF65-F5344CB8AC3E}">
        <p14:creationId xmlns:p14="http://schemas.microsoft.com/office/powerpoint/2010/main" val="24903038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The life cycles of Disciplined Agile support a common set of risk-based, lightweight milestones.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This provides senior leadership visibility into key aspects of what teams are doing and entry points for them to provide guidance.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These common milestones are one aspect of how governance is baked into DA.</a:t>
            </a:r>
          </a:p>
        </p:txBody>
      </p:sp>
      <p:sp>
        <p:nvSpPr>
          <p:cNvPr id="4" name="Slide Number Placeholder 3"/>
          <p:cNvSpPr>
            <a:spLocks noGrp="1"/>
          </p:cNvSpPr>
          <p:nvPr>
            <p:ph type="sldNum" sz="quarter" idx="5"/>
          </p:nvPr>
        </p:nvSpPr>
        <p:spPr/>
        <p:txBody>
          <a:bodyPr/>
          <a:lstStyle/>
          <a:p>
            <a:fld id="{CFB737FC-9382-F947-AADD-FA4FB4659786}" type="slidenum">
              <a:rPr lang="en-US" smtClean="0"/>
              <a:t>26</a:t>
            </a:fld>
            <a:endParaRPr lang="en-US" dirty="0"/>
          </a:p>
        </p:txBody>
      </p:sp>
    </p:spTree>
    <p:extLst>
      <p:ext uri="{BB962C8B-B14F-4D97-AF65-F5344CB8AC3E}">
        <p14:creationId xmlns:p14="http://schemas.microsoft.com/office/powerpoint/2010/main" val="26520548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2290763" y="512763"/>
            <a:ext cx="4562475" cy="2566987"/>
          </a:xfrm>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871B2431-D351-4C6E-A3CF-9DFAC0E3E050}" type="slidenum">
              <a:rPr lang="cs-CZ" smtClean="0"/>
              <a:t>33</a:t>
            </a:fld>
            <a:endParaRPr lang="cs-CZ"/>
          </a:p>
        </p:txBody>
      </p:sp>
    </p:spTree>
    <p:extLst>
      <p:ext uri="{BB962C8B-B14F-4D97-AF65-F5344CB8AC3E}">
        <p14:creationId xmlns:p14="http://schemas.microsoft.com/office/powerpoint/2010/main" val="22526589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8: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8: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362559cb20c_0_71:notes"/>
          <p:cNvSpPr txBox="1">
            <a:spLocks noGrp="1"/>
          </p:cNvSpPr>
          <p:nvPr>
            <p:ph type="body" idx="1"/>
          </p:nvPr>
        </p:nvSpPr>
        <p:spPr>
          <a:xfrm>
            <a:off x="914400" y="3251200"/>
            <a:ext cx="7315200" cy="3081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g362559cb20c_0_71:notes"/>
          <p:cNvSpPr>
            <a:spLocks noGrp="1" noRot="1" noChangeAspect="1"/>
          </p:cNvSpPr>
          <p:nvPr>
            <p:ph type="sldImg" idx="2"/>
          </p:nvPr>
        </p:nvSpPr>
        <p:spPr>
          <a:xfrm>
            <a:off x="2857500" y="512763"/>
            <a:ext cx="3429000" cy="2567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62559cb20c_0_84:notes"/>
          <p:cNvSpPr txBox="1">
            <a:spLocks noGrp="1"/>
          </p:cNvSpPr>
          <p:nvPr>
            <p:ph type="body" idx="1"/>
          </p:nvPr>
        </p:nvSpPr>
        <p:spPr>
          <a:xfrm>
            <a:off x="914400" y="3251200"/>
            <a:ext cx="7315200" cy="3081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g362559cb20c_0_84:notes"/>
          <p:cNvSpPr>
            <a:spLocks noGrp="1" noRot="1" noChangeAspect="1"/>
          </p:cNvSpPr>
          <p:nvPr>
            <p:ph type="sldImg" idx="2"/>
          </p:nvPr>
        </p:nvSpPr>
        <p:spPr>
          <a:xfrm>
            <a:off x="2857500" y="512763"/>
            <a:ext cx="3429000" cy="2567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62559cb20c_0_98:notes"/>
          <p:cNvSpPr txBox="1">
            <a:spLocks noGrp="1"/>
          </p:cNvSpPr>
          <p:nvPr>
            <p:ph type="body" idx="1"/>
          </p:nvPr>
        </p:nvSpPr>
        <p:spPr>
          <a:xfrm>
            <a:off x="914400" y="3251200"/>
            <a:ext cx="7315200" cy="3081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g362559cb20c_0_98:notes"/>
          <p:cNvSpPr>
            <a:spLocks noGrp="1" noRot="1" noChangeAspect="1"/>
          </p:cNvSpPr>
          <p:nvPr>
            <p:ph type="sldImg" idx="2"/>
          </p:nvPr>
        </p:nvSpPr>
        <p:spPr>
          <a:xfrm>
            <a:off x="2857500" y="512763"/>
            <a:ext cx="3429000" cy="2567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defTabSz="966612">
              <a:defRPr/>
            </a:pPr>
            <a:r>
              <a:rPr lang="en-CA" dirty="0"/>
              <a:t>What to say</a:t>
            </a:r>
          </a:p>
          <a:p>
            <a:pPr marL="181240" indent="-181240" defTabSz="966612">
              <a:buFont typeface="Arial" panose="020B0604020202020204" pitchFamily="34" charset="0"/>
              <a:buChar char="•"/>
              <a:defRPr/>
            </a:pPr>
            <a:r>
              <a:rPr lang="en-CA" dirty="0"/>
              <a:t>Every team is in</a:t>
            </a:r>
            <a:r>
              <a:rPr lang="en-CA" baseline="0" dirty="0"/>
              <a:t> a unique situation</a:t>
            </a:r>
          </a:p>
          <a:p>
            <a:pPr marL="181240" indent="-181240" defTabSz="966612">
              <a:buFont typeface="Arial" panose="020B0604020202020204" pitchFamily="34" charset="0"/>
              <a:buChar char="•"/>
              <a:defRPr/>
            </a:pPr>
            <a:r>
              <a:rPr lang="en-CA" baseline="0" dirty="0"/>
              <a:t>There is more to scaling than just team size, and frankly that’s the easiest factor to address</a:t>
            </a:r>
          </a:p>
          <a:p>
            <a:pPr marL="0" marR="0" lvl="0" indent="0" algn="l" defTabSz="966612"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66612" rtl="0" eaLnBrk="1" fontAlgn="auto" latinLnBrk="0" hangingPunct="1">
              <a:lnSpc>
                <a:spcPct val="100000"/>
              </a:lnSpc>
              <a:spcBef>
                <a:spcPts val="0"/>
              </a:spcBef>
              <a:spcAft>
                <a:spcPts val="0"/>
              </a:spcAft>
              <a:buClrTx/>
              <a:buSzTx/>
              <a:buFontTx/>
              <a:buNone/>
              <a:tabLst/>
              <a:defRPr/>
            </a:pPr>
            <a:r>
              <a:rPr lang="en-US" sz="1200" b="0" dirty="0"/>
              <a:t>This diagram is a </a:t>
            </a:r>
            <a:r>
              <a:rPr lang="en-US" sz="1200" b="1" dirty="0"/>
              <a:t>tactical scaling factors </a:t>
            </a:r>
            <a:r>
              <a:rPr lang="en-US" sz="1200" dirty="0"/>
              <a:t>chart can help you to understand your context, addressing six dimensions. Each axis ranges from low to high complexity. </a:t>
            </a:r>
            <a:endParaRPr lang="en-US" sz="1200" b="0" dirty="0"/>
          </a:p>
          <a:p>
            <a:pPr defTabSz="966612">
              <a:defRPr/>
            </a:pPr>
            <a:endParaRPr lang="en-CA" dirty="0"/>
          </a:p>
          <a:p>
            <a:r>
              <a:rPr lang="en-CA"/>
              <a:t>For more information about tactical scaling factors, see https://www.pmi.org/disciplined-agile/agility-at-scale/tactical-agility-at-scale/scaling-factors </a:t>
            </a:r>
          </a:p>
          <a:p>
            <a:endParaRPr lang="en-US"/>
          </a:p>
        </p:txBody>
      </p:sp>
      <p:sp>
        <p:nvSpPr>
          <p:cNvPr id="4" name="Slide Number Placeholder 3"/>
          <p:cNvSpPr>
            <a:spLocks noGrp="1"/>
          </p:cNvSpPr>
          <p:nvPr>
            <p:ph type="sldNum" sz="quarter" idx="5"/>
          </p:nvPr>
        </p:nvSpPr>
        <p:spPr/>
        <p:txBody>
          <a:bodyPr/>
          <a:lstStyle/>
          <a:p>
            <a:fld id="{CFB737FC-9382-F947-AADD-FA4FB4659786}" type="slidenum">
              <a:rPr lang="en-US" smtClean="0"/>
              <a:t>6</a:t>
            </a:fld>
            <a:endParaRPr lang="en-US" dirty="0"/>
          </a:p>
        </p:txBody>
      </p:sp>
    </p:spTree>
    <p:extLst>
      <p:ext uri="{BB962C8B-B14F-4D97-AF65-F5344CB8AC3E}">
        <p14:creationId xmlns:p14="http://schemas.microsoft.com/office/powerpoint/2010/main" val="3969133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3: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3: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4: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3" name="Google Shape;183;p4: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5: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5: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9"/>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0"/>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mage With Sidebar">
    <p:bg>
      <p:bgPr>
        <a:solidFill>
          <a:schemeClr val="bg1"/>
        </a:solidFill>
        <a:effectLst/>
      </p:bgPr>
    </p:bg>
    <p:spTree>
      <p:nvGrpSpPr>
        <p:cNvPr id="1" name=""/>
        <p:cNvGrpSpPr/>
        <p:nvPr/>
      </p:nvGrpSpPr>
      <p:grpSpPr>
        <a:xfrm>
          <a:off x="0" y="0"/>
          <a:ext cx="0" cy="0"/>
          <a:chOff x="0" y="0"/>
          <a:chExt cx="0" cy="0"/>
        </a:xfrm>
      </p:grpSpPr>
      <p:sp>
        <p:nvSpPr>
          <p:cNvPr id="8" name="Text Placeholder 8">
            <a:extLst>
              <a:ext uri="{FF2B5EF4-FFF2-40B4-BE49-F238E27FC236}">
                <a16:creationId xmlns:a16="http://schemas.microsoft.com/office/drawing/2014/main" id="{D4112175-9CCD-454D-9CF9-40773C08B008}"/>
              </a:ext>
            </a:extLst>
          </p:cNvPr>
          <p:cNvSpPr>
            <a:spLocks noGrp="1"/>
          </p:cNvSpPr>
          <p:nvPr>
            <p:ph type="body" sz="quarter" idx="14" hasCustomPrompt="1"/>
          </p:nvPr>
        </p:nvSpPr>
        <p:spPr>
          <a:xfrm>
            <a:off x="0" y="0"/>
            <a:ext cx="5486400" cy="10287000"/>
          </a:xfrm>
          <a:solidFill>
            <a:schemeClr val="accent5">
              <a:lumMod val="50000"/>
            </a:schemeClr>
          </a:solidFill>
        </p:spPr>
        <p:txBody>
          <a:bodyPr lIns="274320" tIns="1188720" rIns="274320"/>
          <a:lstStyle>
            <a:lvl1pPr>
              <a:spcAft>
                <a:spcPts val="900"/>
              </a:spcAft>
              <a:defRPr sz="6000" b="0">
                <a:solidFill>
                  <a:schemeClr val="bg1"/>
                </a:solidFill>
              </a:defRPr>
            </a:lvl1pPr>
            <a:lvl2pPr marL="0" indent="0">
              <a:buFontTx/>
              <a:buNone/>
              <a:tabLst/>
              <a:defRPr sz="2400">
                <a:solidFill>
                  <a:schemeClr val="bg1"/>
                </a:solidFill>
              </a:defRPr>
            </a:lvl2pPr>
            <a:lvl3pPr marL="342900" indent="-342900">
              <a:buClr>
                <a:schemeClr val="bg1"/>
              </a:buClr>
              <a:buSzPct val="90000"/>
              <a:tabLst/>
              <a:defRPr sz="2400">
                <a:solidFill>
                  <a:schemeClr val="bg1"/>
                </a:solidFill>
              </a:defRPr>
            </a:lvl3pPr>
            <a:lvl4pPr marL="342900" indent="-342900">
              <a:buClr>
                <a:schemeClr val="bg1"/>
              </a:buClr>
              <a:tabLst/>
              <a:defRPr sz="2400">
                <a:solidFill>
                  <a:schemeClr val="bg1"/>
                </a:solidFill>
              </a:defRPr>
            </a:lvl4pPr>
            <a:lvl5pPr marL="0" indent="0">
              <a:buFontTx/>
              <a:buNone/>
              <a:tabLst/>
              <a:defRPr sz="1800" cap="all" baseline="0">
                <a:solidFill>
                  <a:schemeClr val="bg1"/>
                </a:solidFill>
              </a:defRPr>
            </a:lvl5pPr>
          </a:lstStyle>
          <a:p>
            <a:pPr lvl="0"/>
            <a:r>
              <a:rPr lang="en-US"/>
              <a:t>00%</a:t>
            </a:r>
          </a:p>
          <a:p>
            <a:pPr lvl="1"/>
            <a:r>
              <a:rPr lang="en-US"/>
              <a:t>Second level</a:t>
            </a:r>
          </a:p>
          <a:p>
            <a:pPr lvl="2"/>
            <a:r>
              <a:rPr lang="en-US"/>
              <a:t>Third level</a:t>
            </a:r>
          </a:p>
          <a:p>
            <a:pPr lvl="3"/>
            <a:r>
              <a:rPr lang="en-US"/>
              <a:t>Fourth level</a:t>
            </a:r>
          </a:p>
          <a:p>
            <a:pPr lvl="4"/>
            <a:r>
              <a:rPr lang="en-US"/>
              <a:t>Fifth level</a:t>
            </a:r>
          </a:p>
        </p:txBody>
      </p:sp>
      <p:sp>
        <p:nvSpPr>
          <p:cNvPr id="9" name="Date Placeholder 3">
            <a:extLst>
              <a:ext uri="{FF2B5EF4-FFF2-40B4-BE49-F238E27FC236}">
                <a16:creationId xmlns:a16="http://schemas.microsoft.com/office/drawing/2014/main" id="{545405C0-3AD5-4450-88F5-187D7258E016}"/>
              </a:ext>
            </a:extLst>
          </p:cNvPr>
          <p:cNvSpPr>
            <a:spLocks noGrp="1"/>
          </p:cNvSpPr>
          <p:nvPr>
            <p:ph type="dt" sz="half" idx="16"/>
          </p:nvPr>
        </p:nvSpPr>
        <p:spPr>
          <a:xfrm>
            <a:off x="14239471" y="9857249"/>
            <a:ext cx="2726531" cy="298218"/>
          </a:xfrm>
        </p:spPr>
        <p:txBody>
          <a:bodyPr/>
          <a:lstStyle>
            <a:lvl1pPr>
              <a:defRPr>
                <a:solidFill>
                  <a:schemeClr val="tx1">
                    <a:lumMod val="50000"/>
                    <a:lumOff val="50000"/>
                  </a:schemeClr>
                </a:solidFill>
              </a:defRPr>
            </a:lvl1pPr>
          </a:lstStyle>
          <a:p>
            <a:r>
              <a:rPr lang="en-CA" dirty="0"/>
              <a:t>Version 2020.07</a:t>
            </a:r>
            <a:endParaRPr lang="en-US" dirty="0"/>
          </a:p>
        </p:txBody>
      </p:sp>
      <p:sp>
        <p:nvSpPr>
          <p:cNvPr id="10" name="Footer Placeholder 4">
            <a:extLst>
              <a:ext uri="{FF2B5EF4-FFF2-40B4-BE49-F238E27FC236}">
                <a16:creationId xmlns:a16="http://schemas.microsoft.com/office/drawing/2014/main" id="{9F490CCE-C873-410F-81C1-B83D37D94AAC}"/>
              </a:ext>
            </a:extLst>
          </p:cNvPr>
          <p:cNvSpPr>
            <a:spLocks noGrp="1"/>
          </p:cNvSpPr>
          <p:nvPr>
            <p:ph type="ftr" sz="quarter" idx="17"/>
          </p:nvPr>
        </p:nvSpPr>
        <p:spPr>
          <a:xfrm>
            <a:off x="5025629" y="9857249"/>
            <a:ext cx="8229600" cy="298218"/>
          </a:xfrm>
        </p:spPr>
        <p:txBody>
          <a:bodyPr/>
          <a:lstStyle>
            <a:lvl1pPr>
              <a:defRPr>
                <a:solidFill>
                  <a:schemeClr val="tx1">
                    <a:lumMod val="50000"/>
                    <a:lumOff val="50000"/>
                  </a:schemeClr>
                </a:solidFill>
              </a:defRPr>
            </a:lvl1pPr>
          </a:lstStyle>
          <a:p>
            <a:r>
              <a:rPr lang="en-US" dirty="0"/>
              <a:t>Disciplined Agile © Project Management Institute. All rights reserved.</a:t>
            </a:r>
            <a:endParaRPr lang="en-GB" dirty="0"/>
          </a:p>
        </p:txBody>
      </p:sp>
      <p:sp>
        <p:nvSpPr>
          <p:cNvPr id="11" name="Slide Number Placeholder 5">
            <a:extLst>
              <a:ext uri="{FF2B5EF4-FFF2-40B4-BE49-F238E27FC236}">
                <a16:creationId xmlns:a16="http://schemas.microsoft.com/office/drawing/2014/main" id="{3DDC6753-44BD-4FA0-9DA8-626EF1CF95D0}"/>
              </a:ext>
            </a:extLst>
          </p:cNvPr>
          <p:cNvSpPr>
            <a:spLocks noGrp="1"/>
          </p:cNvSpPr>
          <p:nvPr>
            <p:ph type="sldNum" sz="quarter" idx="18"/>
          </p:nvPr>
        </p:nvSpPr>
        <p:spPr>
          <a:xfrm>
            <a:off x="17198789" y="9857249"/>
            <a:ext cx="610581" cy="298218"/>
          </a:xfrm>
        </p:spPr>
        <p:txBody>
          <a:bodyPr/>
          <a:lstStyle>
            <a:lvl1pPr>
              <a:defRPr>
                <a:solidFill>
                  <a:schemeClr val="tx1">
                    <a:lumMod val="50000"/>
                    <a:lumOff val="50000"/>
                  </a:schemeClr>
                </a:solidFill>
              </a:defRPr>
            </a:lvl1pPr>
          </a:lstStyle>
          <a:p>
            <a:fld id="{6973FCEF-5573-7E43-8272-70C9D66591DA}" type="slidenum">
              <a:rPr lang="en-US" smtClean="0"/>
              <a:pPr/>
              <a:t>‹Nº›</a:t>
            </a:fld>
            <a:endParaRPr lang="en-US" dirty="0"/>
          </a:p>
        </p:txBody>
      </p:sp>
      <p:pic>
        <p:nvPicPr>
          <p:cNvPr id="7" name="Picture 6" descr="A picture containing drawing&#10;&#10;Description automatically generated">
            <a:extLst>
              <a:ext uri="{FF2B5EF4-FFF2-40B4-BE49-F238E27FC236}">
                <a16:creationId xmlns:a16="http://schemas.microsoft.com/office/drawing/2014/main" id="{65F16722-039D-47FA-86FE-32E4B1131440}"/>
              </a:ext>
            </a:extLst>
          </p:cNvPr>
          <p:cNvPicPr>
            <a:picLocks noChangeAspect="1"/>
          </p:cNvPicPr>
          <p:nvPr userDrawn="1"/>
        </p:nvPicPr>
        <p:blipFill>
          <a:blip r:embed="rId2"/>
          <a:stretch>
            <a:fillRect/>
          </a:stretch>
        </p:blipFill>
        <p:spPr>
          <a:xfrm>
            <a:off x="274321" y="9670226"/>
            <a:ext cx="616775" cy="616775"/>
          </a:xfrm>
          <a:prstGeom prst="rect">
            <a:avLst/>
          </a:prstGeom>
        </p:spPr>
      </p:pic>
    </p:spTree>
    <p:extLst>
      <p:ext uri="{BB962C8B-B14F-4D97-AF65-F5344CB8AC3E}">
        <p14:creationId xmlns:p14="http://schemas.microsoft.com/office/powerpoint/2010/main" val="31359867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11"/>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11"/>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2" name="Google Shape;2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1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 name="Google Shape;2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13"/>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3"/>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4" name="Google Shape;3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4"/>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0" name="Google Shape;40;p14"/>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1" name="Google Shape;41;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5"/>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15"/>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15"/>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9" name="Google Shape;49;p15"/>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0" name="Google Shape;50;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7"/>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7"/>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17"/>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8"/>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8"/>
          <p:cNvSpPr>
            <a:spLocks noGrp="1"/>
          </p:cNvSpPr>
          <p:nvPr>
            <p:ph type="pic" idx="2"/>
          </p:nvPr>
        </p:nvSpPr>
        <p:spPr>
          <a:xfrm>
            <a:off x="1792288" y="612775"/>
            <a:ext cx="5486400" cy="4114800"/>
          </a:xfrm>
          <a:prstGeom prst="rect">
            <a:avLst/>
          </a:prstGeom>
          <a:noFill/>
          <a:ln>
            <a:noFill/>
          </a:ln>
        </p:spPr>
      </p:sp>
      <p:sp>
        <p:nvSpPr>
          <p:cNvPr id="68" name="Google Shape;68;p18"/>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31.png"/><Relationship Id="rId11" Type="http://schemas.openxmlformats.org/officeDocument/2006/relationships/image" Target="../media/image5.png"/><Relationship Id="rId5" Type="http://schemas.openxmlformats.org/officeDocument/2006/relationships/image" Target="../media/image30.png"/><Relationship Id="rId10" Type="http://schemas.openxmlformats.org/officeDocument/2006/relationships/image" Target="../media/image3.png"/><Relationship Id="rId4" Type="http://schemas.openxmlformats.org/officeDocument/2006/relationships/image" Target="../media/image29.png"/><Relationship Id="rId9"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34.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35.jpeg"/><Relationship Id="rId7"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37.jpeg"/><Relationship Id="rId7"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0.jpe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1.xml"/><Relationship Id="rId4" Type="http://schemas.openxmlformats.org/officeDocument/2006/relationships/hyperlink" Target="mailto:eduardo.tamayo@enyoi.co"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42.svg"/><Relationship Id="rId4" Type="http://schemas.openxmlformats.org/officeDocument/2006/relationships/image" Target="../media/image41.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8" Type="http://schemas.openxmlformats.org/officeDocument/2006/relationships/hyperlink" Target="http://www.enyoi.co" TargetMode="External"/><Relationship Id="rId13" Type="http://schemas.openxmlformats.org/officeDocument/2006/relationships/image" Target="../media/image2.png"/><Relationship Id="rId3" Type="http://schemas.openxmlformats.org/officeDocument/2006/relationships/image" Target="../media/image3.png"/><Relationship Id="rId7" Type="http://schemas.openxmlformats.org/officeDocument/2006/relationships/image" Target="../media/image44.png"/><Relationship Id="rId12"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hyperlink" Target="https://www.instagram.com/enyoi.co/" TargetMode="External"/><Relationship Id="rId11" Type="http://schemas.openxmlformats.org/officeDocument/2006/relationships/hyperlink" Target="https://www.tiktok.com/@enyoi.co" TargetMode="External"/><Relationship Id="rId5" Type="http://schemas.openxmlformats.org/officeDocument/2006/relationships/image" Target="../media/image43.png"/><Relationship Id="rId10" Type="http://schemas.openxmlformats.org/officeDocument/2006/relationships/image" Target="../media/image46.png"/><Relationship Id="rId4" Type="http://schemas.openxmlformats.org/officeDocument/2006/relationships/hyperlink" Target="https://wa.me/573206649412" TargetMode="External"/><Relationship Id="rId9" Type="http://schemas.openxmlformats.org/officeDocument/2006/relationships/image" Target="../media/image4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8764" y="455568"/>
            <a:ext cx="3004519" cy="1201808"/>
          </a:xfrm>
          <a:custGeom>
            <a:avLst/>
            <a:gdLst/>
            <a:ahLst/>
            <a:cxnLst/>
            <a:rect l="l" t="t" r="r" b="b"/>
            <a:pathLst>
              <a:path w="3457174" h="1382870" extrusionOk="0">
                <a:moveTo>
                  <a:pt x="0" y="0"/>
                </a:moveTo>
                <a:lnTo>
                  <a:pt x="3457174" y="0"/>
                </a:lnTo>
                <a:lnTo>
                  <a:pt x="3457174" y="1382870"/>
                </a:lnTo>
                <a:lnTo>
                  <a:pt x="0" y="138287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89" name="Google Shape;89;p1"/>
          <p:cNvGrpSpPr/>
          <p:nvPr/>
        </p:nvGrpSpPr>
        <p:grpSpPr>
          <a:xfrm rot="10800000">
            <a:off x="10392303" y="0"/>
            <a:ext cx="7895697" cy="10431661"/>
            <a:chOff x="0" y="-38100"/>
            <a:chExt cx="2079525" cy="2747433"/>
          </a:xfrm>
        </p:grpSpPr>
        <p:sp>
          <p:nvSpPr>
            <p:cNvPr id="90" name="Google Shape;90;p1"/>
            <p:cNvSpPr/>
            <p:nvPr/>
          </p:nvSpPr>
          <p:spPr>
            <a:xfrm>
              <a:off x="0" y="0"/>
              <a:ext cx="2079525" cy="2709333"/>
            </a:xfrm>
            <a:custGeom>
              <a:avLst/>
              <a:gdLst/>
              <a:ahLst/>
              <a:cxnLst/>
              <a:rect l="l" t="t" r="r" b="b"/>
              <a:pathLst>
                <a:path w="2079525" h="2709333" extrusionOk="0">
                  <a:moveTo>
                    <a:pt x="0" y="0"/>
                  </a:moveTo>
                  <a:lnTo>
                    <a:pt x="2079525" y="0"/>
                  </a:lnTo>
                  <a:lnTo>
                    <a:pt x="2079525"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 name="Google Shape;91;p1"/>
            <p:cNvSpPr txBox="1"/>
            <p:nvPr/>
          </p:nvSpPr>
          <p:spPr>
            <a:xfrm>
              <a:off x="0" y="-38100"/>
              <a:ext cx="2079525"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92" name="Google Shape;92;p1"/>
          <p:cNvSpPr/>
          <p:nvPr/>
        </p:nvSpPr>
        <p:spPr>
          <a:xfrm>
            <a:off x="9562641" y="4953536"/>
            <a:ext cx="4777510" cy="4687932"/>
          </a:xfrm>
          <a:custGeom>
            <a:avLst/>
            <a:gdLst/>
            <a:ahLst/>
            <a:cxnLst/>
            <a:rect l="l" t="t" r="r" b="b"/>
            <a:pathLst>
              <a:path w="4777510" h="4687932" extrusionOk="0">
                <a:moveTo>
                  <a:pt x="0" y="0"/>
                </a:moveTo>
                <a:lnTo>
                  <a:pt x="4777511" y="0"/>
                </a:lnTo>
                <a:lnTo>
                  <a:pt x="4777511" y="4687932"/>
                </a:lnTo>
                <a:lnTo>
                  <a:pt x="0" y="4687932"/>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 name="Google Shape;93;p1"/>
          <p:cNvSpPr/>
          <p:nvPr/>
        </p:nvSpPr>
        <p:spPr>
          <a:xfrm rot="10800000">
            <a:off x="14340152" y="455568"/>
            <a:ext cx="4777510" cy="4687932"/>
          </a:xfrm>
          <a:custGeom>
            <a:avLst/>
            <a:gdLst/>
            <a:ahLst/>
            <a:cxnLst/>
            <a:rect l="l" t="t" r="r" b="b"/>
            <a:pathLst>
              <a:path w="4777510" h="4687932" extrusionOk="0">
                <a:moveTo>
                  <a:pt x="0" y="0"/>
                </a:moveTo>
                <a:lnTo>
                  <a:pt x="4777510" y="0"/>
                </a:lnTo>
                <a:lnTo>
                  <a:pt x="4777510" y="4687932"/>
                </a:lnTo>
                <a:lnTo>
                  <a:pt x="0" y="4687932"/>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4" name="Google Shape;94;p1"/>
          <p:cNvGrpSpPr/>
          <p:nvPr/>
        </p:nvGrpSpPr>
        <p:grpSpPr>
          <a:xfrm rot="1460314">
            <a:off x="10691684" y="4380706"/>
            <a:ext cx="7356554" cy="1393786"/>
            <a:chOff x="0" y="-38100"/>
            <a:chExt cx="1937529" cy="367088"/>
          </a:xfrm>
        </p:grpSpPr>
        <p:sp>
          <p:nvSpPr>
            <p:cNvPr id="95" name="Google Shape;95;p1"/>
            <p:cNvSpPr/>
            <p:nvPr/>
          </p:nvSpPr>
          <p:spPr>
            <a:xfrm>
              <a:off x="0" y="0"/>
              <a:ext cx="1937528" cy="328988"/>
            </a:xfrm>
            <a:custGeom>
              <a:avLst/>
              <a:gdLst/>
              <a:ahLst/>
              <a:cxnLst/>
              <a:rect l="l" t="t" r="r" b="b"/>
              <a:pathLst>
                <a:path w="1937528" h="328988" extrusionOk="0">
                  <a:moveTo>
                    <a:pt x="105238" y="0"/>
                  </a:moveTo>
                  <a:lnTo>
                    <a:pt x="1832290" y="0"/>
                  </a:lnTo>
                  <a:cubicBezTo>
                    <a:pt x="1860201" y="0"/>
                    <a:pt x="1886969" y="11088"/>
                    <a:pt x="1906705" y="30824"/>
                  </a:cubicBezTo>
                  <a:cubicBezTo>
                    <a:pt x="1926441" y="50560"/>
                    <a:pt x="1937528" y="77327"/>
                    <a:pt x="1937528" y="105238"/>
                  </a:cubicBezTo>
                  <a:lnTo>
                    <a:pt x="1937528" y="223749"/>
                  </a:lnTo>
                  <a:cubicBezTo>
                    <a:pt x="1937528" y="281871"/>
                    <a:pt x="1890412" y="328988"/>
                    <a:pt x="1832290" y="328988"/>
                  </a:cubicBezTo>
                  <a:lnTo>
                    <a:pt x="105238" y="328988"/>
                  </a:lnTo>
                  <a:cubicBezTo>
                    <a:pt x="77327" y="328988"/>
                    <a:pt x="50560" y="317900"/>
                    <a:pt x="30824" y="298164"/>
                  </a:cubicBezTo>
                  <a:cubicBezTo>
                    <a:pt x="11088" y="278428"/>
                    <a:pt x="0" y="251660"/>
                    <a:pt x="0" y="223749"/>
                  </a:cubicBezTo>
                  <a:lnTo>
                    <a:pt x="0" y="105238"/>
                  </a:lnTo>
                  <a:cubicBezTo>
                    <a:pt x="0" y="47117"/>
                    <a:pt x="47117" y="0"/>
                    <a:pt x="10523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6" name="Google Shape;96;p1"/>
            <p:cNvSpPr txBox="1"/>
            <p:nvPr/>
          </p:nvSpPr>
          <p:spPr>
            <a:xfrm>
              <a:off x="0" y="-38100"/>
              <a:ext cx="1937529" cy="36708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97" name="Google Shape;97;p1"/>
          <p:cNvGrpSpPr/>
          <p:nvPr/>
        </p:nvGrpSpPr>
        <p:grpSpPr>
          <a:xfrm rot="10800000">
            <a:off x="-536261" y="9574006"/>
            <a:ext cx="8704395" cy="279585"/>
            <a:chOff x="0" y="-38100"/>
            <a:chExt cx="2292515" cy="73635"/>
          </a:xfrm>
        </p:grpSpPr>
        <p:sp>
          <p:nvSpPr>
            <p:cNvPr id="98" name="Google Shape;98;p1"/>
            <p:cNvSpPr/>
            <p:nvPr/>
          </p:nvSpPr>
          <p:spPr>
            <a:xfrm>
              <a:off x="0" y="0"/>
              <a:ext cx="2292515" cy="35535"/>
            </a:xfrm>
            <a:custGeom>
              <a:avLst/>
              <a:gdLst/>
              <a:ahLst/>
              <a:cxnLst/>
              <a:rect l="l" t="t" r="r" b="b"/>
              <a:pathLst>
                <a:path w="2292515" h="35535" extrusionOk="0">
                  <a:moveTo>
                    <a:pt x="17768" y="0"/>
                  </a:moveTo>
                  <a:lnTo>
                    <a:pt x="2274747" y="0"/>
                  </a:lnTo>
                  <a:cubicBezTo>
                    <a:pt x="2284560" y="0"/>
                    <a:pt x="2292515" y="7955"/>
                    <a:pt x="2292515" y="17768"/>
                  </a:cubicBezTo>
                  <a:lnTo>
                    <a:pt x="2292515" y="17768"/>
                  </a:lnTo>
                  <a:cubicBezTo>
                    <a:pt x="2292515" y="22480"/>
                    <a:pt x="2290643" y="26999"/>
                    <a:pt x="2287311" y="30331"/>
                  </a:cubicBezTo>
                  <a:cubicBezTo>
                    <a:pt x="2283978" y="33663"/>
                    <a:pt x="2279459" y="35535"/>
                    <a:pt x="2274747" y="35535"/>
                  </a:cubicBezTo>
                  <a:lnTo>
                    <a:pt x="17768" y="35535"/>
                  </a:lnTo>
                  <a:cubicBezTo>
                    <a:pt x="13055" y="35535"/>
                    <a:pt x="8536" y="33663"/>
                    <a:pt x="5204" y="30331"/>
                  </a:cubicBezTo>
                  <a:cubicBezTo>
                    <a:pt x="1872" y="26999"/>
                    <a:pt x="0" y="22480"/>
                    <a:pt x="0" y="17768"/>
                  </a:cubicBezTo>
                  <a:lnTo>
                    <a:pt x="0" y="17768"/>
                  </a:lnTo>
                  <a:cubicBezTo>
                    <a:pt x="0" y="13055"/>
                    <a:pt x="1872" y="8536"/>
                    <a:pt x="5204" y="5204"/>
                  </a:cubicBezTo>
                  <a:cubicBezTo>
                    <a:pt x="8536" y="1872"/>
                    <a:pt x="13055" y="0"/>
                    <a:pt x="17768"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9" name="Google Shape;99;p1"/>
            <p:cNvSpPr txBox="1"/>
            <p:nvPr/>
          </p:nvSpPr>
          <p:spPr>
            <a:xfrm>
              <a:off x="0" y="-38100"/>
              <a:ext cx="2292514" cy="7363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00" name="Google Shape;100;p1"/>
          <p:cNvSpPr txBox="1"/>
          <p:nvPr/>
        </p:nvSpPr>
        <p:spPr>
          <a:xfrm>
            <a:off x="996043" y="4076700"/>
            <a:ext cx="8115300" cy="1549335"/>
          </a:xfrm>
          <a:prstGeom prst="rect">
            <a:avLst/>
          </a:prstGeom>
          <a:noFill/>
          <a:ln>
            <a:noFill/>
          </a:ln>
        </p:spPr>
        <p:txBody>
          <a:bodyPr spcFirstLastPara="1" wrap="square" lIns="0" tIns="0" rIns="0" bIns="0" anchor="t" anchorCtr="0">
            <a:spAutoFit/>
          </a:bodyPr>
          <a:lstStyle/>
          <a:p>
            <a:pPr marL="0" marR="0" lvl="0" indent="0" algn="ctr" rtl="0">
              <a:lnSpc>
                <a:spcPct val="140009"/>
              </a:lnSpc>
              <a:spcBef>
                <a:spcPts val="0"/>
              </a:spcBef>
              <a:spcAft>
                <a:spcPts val="0"/>
              </a:spcAft>
              <a:buNone/>
            </a:pPr>
            <a:r>
              <a:rPr lang="es-MX" sz="4399" b="1">
                <a:solidFill>
                  <a:srgbClr val="700A89"/>
                </a:solidFill>
                <a:latin typeface="Poppins"/>
                <a:ea typeface="Poppins"/>
                <a:cs typeface="Poppins"/>
                <a:sym typeface="Poppins"/>
              </a:rPr>
              <a:t>Metodologías </a:t>
            </a:r>
            <a:endParaRPr/>
          </a:p>
          <a:p>
            <a:pPr marL="0" marR="0" lvl="0" indent="0" algn="ctr" rtl="0">
              <a:lnSpc>
                <a:spcPct val="140009"/>
              </a:lnSpc>
              <a:spcBef>
                <a:spcPts val="0"/>
              </a:spcBef>
              <a:spcAft>
                <a:spcPts val="0"/>
              </a:spcAft>
              <a:buNone/>
            </a:pPr>
            <a:r>
              <a:rPr lang="es-MX" sz="4399" b="1">
                <a:solidFill>
                  <a:srgbClr val="700A89"/>
                </a:solidFill>
                <a:latin typeface="Poppins"/>
                <a:ea typeface="Poppins"/>
                <a:cs typeface="Poppins"/>
                <a:sym typeface="Poppins"/>
              </a:rPr>
              <a:t>Ágiles</a:t>
            </a:r>
            <a:endParaRPr/>
          </a:p>
        </p:txBody>
      </p:sp>
      <p:pic>
        <p:nvPicPr>
          <p:cNvPr id="101" name="Google Shape;101;p1"/>
          <p:cNvPicPr preferRelativeResize="0"/>
          <p:nvPr/>
        </p:nvPicPr>
        <p:blipFill rotWithShape="1">
          <a:blip r:embed="rId5">
            <a:alphaModFix/>
          </a:blip>
          <a:srcRect l="53990" t="15859" r="8554" b="69322"/>
          <a:stretch/>
        </p:blipFill>
        <p:spPr>
          <a:xfrm>
            <a:off x="5181600" y="609324"/>
            <a:ext cx="4721448" cy="104805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6D0AF8-0C2D-4529-D2CB-7A68422039DE}"/>
              </a:ext>
            </a:extLst>
          </p:cNvPr>
          <p:cNvSpPr>
            <a:spLocks noGrp="1"/>
          </p:cNvSpPr>
          <p:nvPr>
            <p:ph type="ctrTitle"/>
          </p:nvPr>
        </p:nvSpPr>
        <p:spPr>
          <a:xfrm>
            <a:off x="348343" y="4336156"/>
            <a:ext cx="7772400" cy="1470025"/>
          </a:xfrm>
        </p:spPr>
        <p:txBody>
          <a:bodyPr/>
          <a:lstStyle/>
          <a:p>
            <a:r>
              <a:rPr lang="es-CO" dirty="0"/>
              <a:t>Principios de Scrum</a:t>
            </a:r>
          </a:p>
        </p:txBody>
      </p:sp>
      <p:pic>
        <p:nvPicPr>
          <p:cNvPr id="5" name="Imagen 4">
            <a:extLst>
              <a:ext uri="{FF2B5EF4-FFF2-40B4-BE49-F238E27FC236}">
                <a16:creationId xmlns:a16="http://schemas.microsoft.com/office/drawing/2014/main" id="{37214BFE-1749-DE99-9F6D-96739E8408B3}"/>
              </a:ext>
            </a:extLst>
          </p:cNvPr>
          <p:cNvPicPr>
            <a:picLocks noChangeAspect="1"/>
          </p:cNvPicPr>
          <p:nvPr/>
        </p:nvPicPr>
        <p:blipFill>
          <a:blip r:embed="rId2"/>
          <a:stretch>
            <a:fillRect/>
          </a:stretch>
        </p:blipFill>
        <p:spPr>
          <a:xfrm>
            <a:off x="8407241" y="77513"/>
            <a:ext cx="7668400" cy="101319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6" name="Google Shape;207;p5">
            <a:extLst>
              <a:ext uri="{FF2B5EF4-FFF2-40B4-BE49-F238E27FC236}">
                <a16:creationId xmlns:a16="http://schemas.microsoft.com/office/drawing/2014/main" id="{E716FD4D-6676-9E4B-3B0D-22B1EAA521E6}"/>
              </a:ext>
            </a:extLst>
          </p:cNvPr>
          <p:cNvGrpSpPr/>
          <p:nvPr/>
        </p:nvGrpSpPr>
        <p:grpSpPr>
          <a:xfrm>
            <a:off x="17896105" y="-144661"/>
            <a:ext cx="454222" cy="10431661"/>
            <a:chOff x="0" y="-192881"/>
            <a:chExt cx="605630" cy="13908881"/>
          </a:xfrm>
        </p:grpSpPr>
        <p:grpSp>
          <p:nvGrpSpPr>
            <p:cNvPr id="7" name="Google Shape;208;p5">
              <a:extLst>
                <a:ext uri="{FF2B5EF4-FFF2-40B4-BE49-F238E27FC236}">
                  <a16:creationId xmlns:a16="http://schemas.microsoft.com/office/drawing/2014/main" id="{CB626D38-72F7-96C8-027B-9109BFCC74F3}"/>
                </a:ext>
              </a:extLst>
            </p:cNvPr>
            <p:cNvGrpSpPr/>
            <p:nvPr/>
          </p:nvGrpSpPr>
          <p:grpSpPr>
            <a:xfrm>
              <a:off x="77114" y="-192881"/>
              <a:ext cx="444500" cy="13908881"/>
              <a:chOff x="0" y="-38100"/>
              <a:chExt cx="87802" cy="2747433"/>
            </a:xfrm>
          </p:grpSpPr>
          <p:sp>
            <p:nvSpPr>
              <p:cNvPr id="20" name="Google Shape;209;p5">
                <a:extLst>
                  <a:ext uri="{FF2B5EF4-FFF2-40B4-BE49-F238E27FC236}">
                    <a16:creationId xmlns:a16="http://schemas.microsoft.com/office/drawing/2014/main" id="{F386167A-27B0-A801-8B29-0E70844045C7}"/>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210;p5">
                <a:extLst>
                  <a:ext uri="{FF2B5EF4-FFF2-40B4-BE49-F238E27FC236}">
                    <a16:creationId xmlns:a16="http://schemas.microsoft.com/office/drawing/2014/main" id="{D6CAC66A-A133-7E6E-18D9-61CEE5E8E1F3}"/>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8" name="Google Shape;211;p5">
              <a:extLst>
                <a:ext uri="{FF2B5EF4-FFF2-40B4-BE49-F238E27FC236}">
                  <a16:creationId xmlns:a16="http://schemas.microsoft.com/office/drawing/2014/main" id="{9D148599-A386-E822-484D-7F3A69349CAB}"/>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212;p5">
              <a:extLst>
                <a:ext uri="{FF2B5EF4-FFF2-40B4-BE49-F238E27FC236}">
                  <a16:creationId xmlns:a16="http://schemas.microsoft.com/office/drawing/2014/main" id="{007CFB1B-611D-12E1-0B46-3A5B5B465130}"/>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1" name="Google Shape;213;p5">
              <a:extLst>
                <a:ext uri="{FF2B5EF4-FFF2-40B4-BE49-F238E27FC236}">
                  <a16:creationId xmlns:a16="http://schemas.microsoft.com/office/drawing/2014/main" id="{0886B79C-0FDD-8979-BB30-2567F10DA1E7}"/>
                </a:ext>
              </a:extLst>
            </p:cNvPr>
            <p:cNvGrpSpPr/>
            <p:nvPr/>
          </p:nvGrpSpPr>
          <p:grpSpPr>
            <a:xfrm rot="1460314">
              <a:off x="4969" y="749085"/>
              <a:ext cx="595692" cy="152572"/>
              <a:chOff x="0" y="-38100"/>
              <a:chExt cx="1355149" cy="347089"/>
            </a:xfrm>
          </p:grpSpPr>
          <p:sp>
            <p:nvSpPr>
              <p:cNvPr id="16" name="Google Shape;214;p5">
                <a:extLst>
                  <a:ext uri="{FF2B5EF4-FFF2-40B4-BE49-F238E27FC236}">
                    <a16:creationId xmlns:a16="http://schemas.microsoft.com/office/drawing/2014/main" id="{B232A97A-5FA3-8F5B-E48E-D1B793CBB583}"/>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215;p5">
                <a:extLst>
                  <a:ext uri="{FF2B5EF4-FFF2-40B4-BE49-F238E27FC236}">
                    <a16:creationId xmlns:a16="http://schemas.microsoft.com/office/drawing/2014/main" id="{B441FA7A-56C9-9583-7D95-C404C8126E40}"/>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2" name="Google Shape;216;p5">
            <a:extLst>
              <a:ext uri="{FF2B5EF4-FFF2-40B4-BE49-F238E27FC236}">
                <a16:creationId xmlns:a16="http://schemas.microsoft.com/office/drawing/2014/main" id="{8D9C577D-296F-DD5C-01ED-C3DBE1AC0EBD}"/>
              </a:ext>
            </a:extLst>
          </p:cNvPr>
          <p:cNvGrpSpPr/>
          <p:nvPr/>
        </p:nvGrpSpPr>
        <p:grpSpPr>
          <a:xfrm>
            <a:off x="609600" y="598479"/>
            <a:ext cx="5574946" cy="650407"/>
            <a:chOff x="0" y="0"/>
            <a:chExt cx="7433261" cy="867209"/>
          </a:xfrm>
        </p:grpSpPr>
        <p:grpSp>
          <p:nvGrpSpPr>
            <p:cNvPr id="23" name="Google Shape;217;p5">
              <a:extLst>
                <a:ext uri="{FF2B5EF4-FFF2-40B4-BE49-F238E27FC236}">
                  <a16:creationId xmlns:a16="http://schemas.microsoft.com/office/drawing/2014/main" id="{07788107-99FD-5A68-BD0B-D741D4F75EFC}"/>
                </a:ext>
              </a:extLst>
            </p:cNvPr>
            <p:cNvGrpSpPr/>
            <p:nvPr/>
          </p:nvGrpSpPr>
          <p:grpSpPr>
            <a:xfrm>
              <a:off x="0" y="0"/>
              <a:ext cx="7433261" cy="867209"/>
              <a:chOff x="0" y="0"/>
              <a:chExt cx="1742214" cy="203257"/>
            </a:xfrm>
          </p:grpSpPr>
          <p:sp>
            <p:nvSpPr>
              <p:cNvPr id="25" name="Google Shape;218;p5">
                <a:extLst>
                  <a:ext uri="{FF2B5EF4-FFF2-40B4-BE49-F238E27FC236}">
                    <a16:creationId xmlns:a16="http://schemas.microsoft.com/office/drawing/2014/main" id="{84BA7359-2693-A038-5AF6-0BFD2F1F3527}"/>
                  </a:ext>
                </a:extLst>
              </p:cNvPr>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 name="Google Shape;219;p5">
                <a:extLst>
                  <a:ext uri="{FF2B5EF4-FFF2-40B4-BE49-F238E27FC236}">
                    <a16:creationId xmlns:a16="http://schemas.microsoft.com/office/drawing/2014/main" id="{46B388C9-FE9D-59BD-0A0F-D93D288CF2F7}"/>
                  </a:ext>
                </a:extLst>
              </p:cNvPr>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4" name="Google Shape;220;p5">
              <a:extLst>
                <a:ext uri="{FF2B5EF4-FFF2-40B4-BE49-F238E27FC236}">
                  <a16:creationId xmlns:a16="http://schemas.microsoft.com/office/drawing/2014/main" id="{09499E60-E743-DC6E-B421-A504C74D668C}"/>
                </a:ext>
              </a:extLst>
            </p:cNvPr>
            <p:cNvSpPr txBox="1"/>
            <p:nvPr/>
          </p:nvSpPr>
          <p:spPr>
            <a:xfrm>
              <a:off x="126003" y="106636"/>
              <a:ext cx="7181256" cy="625362"/>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Medium"/>
                  <a:ea typeface="Poppins Medium"/>
                  <a:cs typeface="Poppins Medium"/>
                  <a:sym typeface="Poppins Medium"/>
                </a:rPr>
                <a:t>Scrum</a:t>
              </a:r>
              <a:endParaRPr/>
            </a:p>
          </p:txBody>
        </p:sp>
      </p:grpSp>
    </p:spTree>
    <p:extLst>
      <p:ext uri="{BB962C8B-B14F-4D97-AF65-F5344CB8AC3E}">
        <p14:creationId xmlns:p14="http://schemas.microsoft.com/office/powerpoint/2010/main" val="7146049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a:extLst>
            <a:ext uri="{FF2B5EF4-FFF2-40B4-BE49-F238E27FC236}">
              <a16:creationId xmlns:a16="http://schemas.microsoft.com/office/drawing/2014/main" id="{97FF2276-FDD4-CCA2-6573-6D655E7E95A7}"/>
            </a:ext>
          </a:extLst>
        </p:cNvPr>
        <p:cNvGrpSpPr/>
        <p:nvPr/>
      </p:nvGrpSpPr>
      <p:grpSpPr>
        <a:xfrm>
          <a:off x="0" y="0"/>
          <a:ext cx="0" cy="0"/>
          <a:chOff x="0" y="0"/>
          <a:chExt cx="0" cy="0"/>
        </a:xfrm>
      </p:grpSpPr>
      <p:grpSp>
        <p:nvGrpSpPr>
          <p:cNvPr id="207" name="Google Shape;207;p5">
            <a:extLst>
              <a:ext uri="{FF2B5EF4-FFF2-40B4-BE49-F238E27FC236}">
                <a16:creationId xmlns:a16="http://schemas.microsoft.com/office/drawing/2014/main" id="{B3E7C550-7E4D-C600-72AF-2AFA5CA34CAA}"/>
              </a:ext>
            </a:extLst>
          </p:cNvPr>
          <p:cNvGrpSpPr/>
          <p:nvPr/>
        </p:nvGrpSpPr>
        <p:grpSpPr>
          <a:xfrm>
            <a:off x="17896105" y="-144661"/>
            <a:ext cx="454222" cy="10431661"/>
            <a:chOff x="0" y="-192881"/>
            <a:chExt cx="605630" cy="13908881"/>
          </a:xfrm>
        </p:grpSpPr>
        <p:grpSp>
          <p:nvGrpSpPr>
            <p:cNvPr id="208" name="Google Shape;208;p5">
              <a:extLst>
                <a:ext uri="{FF2B5EF4-FFF2-40B4-BE49-F238E27FC236}">
                  <a16:creationId xmlns:a16="http://schemas.microsoft.com/office/drawing/2014/main" id="{367E732D-A406-A105-6D28-EC47834E78AB}"/>
                </a:ext>
              </a:extLst>
            </p:cNvPr>
            <p:cNvGrpSpPr/>
            <p:nvPr/>
          </p:nvGrpSpPr>
          <p:grpSpPr>
            <a:xfrm>
              <a:off x="77114" y="-192881"/>
              <a:ext cx="444500" cy="13908881"/>
              <a:chOff x="0" y="-38100"/>
              <a:chExt cx="87802" cy="2747433"/>
            </a:xfrm>
          </p:grpSpPr>
          <p:sp>
            <p:nvSpPr>
              <p:cNvPr id="209" name="Google Shape;209;p5">
                <a:extLst>
                  <a:ext uri="{FF2B5EF4-FFF2-40B4-BE49-F238E27FC236}">
                    <a16:creationId xmlns:a16="http://schemas.microsoft.com/office/drawing/2014/main" id="{67007574-069E-F1CA-F67D-B74D3114996A}"/>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0" name="Google Shape;210;p5">
                <a:extLst>
                  <a:ext uri="{FF2B5EF4-FFF2-40B4-BE49-F238E27FC236}">
                    <a16:creationId xmlns:a16="http://schemas.microsoft.com/office/drawing/2014/main" id="{BAE31C9C-E8A1-B2BD-9D79-A0EB08B42F19}"/>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11" name="Google Shape;211;p5">
              <a:extLst>
                <a:ext uri="{FF2B5EF4-FFF2-40B4-BE49-F238E27FC236}">
                  <a16:creationId xmlns:a16="http://schemas.microsoft.com/office/drawing/2014/main" id="{8A9EE78C-75FF-A557-FAD8-BFD71ABBEDBD}"/>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2" name="Google Shape;212;p5">
              <a:extLst>
                <a:ext uri="{FF2B5EF4-FFF2-40B4-BE49-F238E27FC236}">
                  <a16:creationId xmlns:a16="http://schemas.microsoft.com/office/drawing/2014/main" id="{23175821-9FAE-CEF7-F7F6-D0330DE57F86}"/>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13" name="Google Shape;213;p5">
              <a:extLst>
                <a:ext uri="{FF2B5EF4-FFF2-40B4-BE49-F238E27FC236}">
                  <a16:creationId xmlns:a16="http://schemas.microsoft.com/office/drawing/2014/main" id="{033B53C0-3B8A-3C93-3FB7-39361F282836}"/>
                </a:ext>
              </a:extLst>
            </p:cNvPr>
            <p:cNvGrpSpPr/>
            <p:nvPr/>
          </p:nvGrpSpPr>
          <p:grpSpPr>
            <a:xfrm rot="1460314">
              <a:off x="4969" y="749085"/>
              <a:ext cx="595692" cy="152572"/>
              <a:chOff x="0" y="-38100"/>
              <a:chExt cx="1355149" cy="347089"/>
            </a:xfrm>
          </p:grpSpPr>
          <p:sp>
            <p:nvSpPr>
              <p:cNvPr id="214" name="Google Shape;214;p5">
                <a:extLst>
                  <a:ext uri="{FF2B5EF4-FFF2-40B4-BE49-F238E27FC236}">
                    <a16:creationId xmlns:a16="http://schemas.microsoft.com/office/drawing/2014/main" id="{A5DC967F-604A-C170-EB81-A31FB4B452D8}"/>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5" name="Google Shape;215;p5">
                <a:extLst>
                  <a:ext uri="{FF2B5EF4-FFF2-40B4-BE49-F238E27FC236}">
                    <a16:creationId xmlns:a16="http://schemas.microsoft.com/office/drawing/2014/main" id="{80E24898-30F0-23D5-2BAB-0828BF5953D7}"/>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16" name="Google Shape;216;p5">
            <a:extLst>
              <a:ext uri="{FF2B5EF4-FFF2-40B4-BE49-F238E27FC236}">
                <a16:creationId xmlns:a16="http://schemas.microsoft.com/office/drawing/2014/main" id="{53992FCC-A421-038E-01DC-18AA31471791}"/>
              </a:ext>
            </a:extLst>
          </p:cNvPr>
          <p:cNvGrpSpPr/>
          <p:nvPr/>
        </p:nvGrpSpPr>
        <p:grpSpPr>
          <a:xfrm>
            <a:off x="609600" y="598479"/>
            <a:ext cx="5574946" cy="650407"/>
            <a:chOff x="0" y="0"/>
            <a:chExt cx="7433261" cy="867209"/>
          </a:xfrm>
        </p:grpSpPr>
        <p:grpSp>
          <p:nvGrpSpPr>
            <p:cNvPr id="217" name="Google Shape;217;p5">
              <a:extLst>
                <a:ext uri="{FF2B5EF4-FFF2-40B4-BE49-F238E27FC236}">
                  <a16:creationId xmlns:a16="http://schemas.microsoft.com/office/drawing/2014/main" id="{C729768E-CF0C-E011-5BFE-C8696F2AFA21}"/>
                </a:ext>
              </a:extLst>
            </p:cNvPr>
            <p:cNvGrpSpPr/>
            <p:nvPr/>
          </p:nvGrpSpPr>
          <p:grpSpPr>
            <a:xfrm>
              <a:off x="0" y="0"/>
              <a:ext cx="7433261" cy="867209"/>
              <a:chOff x="0" y="0"/>
              <a:chExt cx="1742214" cy="203257"/>
            </a:xfrm>
          </p:grpSpPr>
          <p:sp>
            <p:nvSpPr>
              <p:cNvPr id="218" name="Google Shape;218;p5">
                <a:extLst>
                  <a:ext uri="{FF2B5EF4-FFF2-40B4-BE49-F238E27FC236}">
                    <a16:creationId xmlns:a16="http://schemas.microsoft.com/office/drawing/2014/main" id="{C9801233-8B7F-8565-C2FF-ABA3E5EBA1B8}"/>
                  </a:ext>
                </a:extLst>
              </p:cNvPr>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219;p5">
                <a:extLst>
                  <a:ext uri="{FF2B5EF4-FFF2-40B4-BE49-F238E27FC236}">
                    <a16:creationId xmlns:a16="http://schemas.microsoft.com/office/drawing/2014/main" id="{5A9B3565-4168-A279-CA40-FDA17887B8E5}"/>
                  </a:ext>
                </a:extLst>
              </p:cNvPr>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20" name="Google Shape;220;p5">
              <a:extLst>
                <a:ext uri="{FF2B5EF4-FFF2-40B4-BE49-F238E27FC236}">
                  <a16:creationId xmlns:a16="http://schemas.microsoft.com/office/drawing/2014/main" id="{F447F334-0FBB-9975-9174-C6D77E6A6E8C}"/>
                </a:ext>
              </a:extLst>
            </p:cNvPr>
            <p:cNvSpPr txBox="1"/>
            <p:nvPr/>
          </p:nvSpPr>
          <p:spPr>
            <a:xfrm>
              <a:off x="126003" y="106636"/>
              <a:ext cx="7181256" cy="625362"/>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Medium"/>
                  <a:ea typeface="Poppins Medium"/>
                  <a:cs typeface="Poppins Medium"/>
                  <a:sym typeface="Poppins Medium"/>
                </a:rPr>
                <a:t>Scrum</a:t>
              </a:r>
              <a:endParaRPr/>
            </a:p>
          </p:txBody>
        </p:sp>
      </p:grpSp>
      <p:pic>
        <p:nvPicPr>
          <p:cNvPr id="4" name="Imagen 3">
            <a:extLst>
              <a:ext uri="{FF2B5EF4-FFF2-40B4-BE49-F238E27FC236}">
                <a16:creationId xmlns:a16="http://schemas.microsoft.com/office/drawing/2014/main" id="{BAEF8C15-27F4-0514-87DB-5782ABB0B6F6}"/>
              </a:ext>
            </a:extLst>
          </p:cNvPr>
          <p:cNvPicPr>
            <a:picLocks noChangeAspect="1"/>
          </p:cNvPicPr>
          <p:nvPr/>
        </p:nvPicPr>
        <p:blipFill>
          <a:blip r:embed="rId4"/>
          <a:stretch>
            <a:fillRect/>
          </a:stretch>
        </p:blipFill>
        <p:spPr>
          <a:xfrm>
            <a:off x="2499332" y="1836103"/>
            <a:ext cx="12442876" cy="686610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1047924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5">
          <a:extLst>
            <a:ext uri="{FF2B5EF4-FFF2-40B4-BE49-F238E27FC236}">
              <a16:creationId xmlns:a16="http://schemas.microsoft.com/office/drawing/2014/main" id="{1E2CA955-8A72-AD21-6311-21E89EA95976}"/>
            </a:ext>
          </a:extLst>
        </p:cNvPr>
        <p:cNvGrpSpPr/>
        <p:nvPr/>
      </p:nvGrpSpPr>
      <p:grpSpPr>
        <a:xfrm>
          <a:off x="0" y="0"/>
          <a:ext cx="0" cy="0"/>
          <a:chOff x="0" y="0"/>
          <a:chExt cx="0" cy="0"/>
        </a:xfrm>
      </p:grpSpPr>
      <p:grpSp>
        <p:nvGrpSpPr>
          <p:cNvPr id="207" name="Google Shape;207;p5">
            <a:extLst>
              <a:ext uri="{FF2B5EF4-FFF2-40B4-BE49-F238E27FC236}">
                <a16:creationId xmlns:a16="http://schemas.microsoft.com/office/drawing/2014/main" id="{7E32FACB-6C38-CBE0-01A0-D1A217A790F8}"/>
              </a:ext>
            </a:extLst>
          </p:cNvPr>
          <p:cNvGrpSpPr/>
          <p:nvPr/>
        </p:nvGrpSpPr>
        <p:grpSpPr>
          <a:xfrm>
            <a:off x="17896105" y="-144661"/>
            <a:ext cx="454222" cy="10431661"/>
            <a:chOff x="0" y="-192881"/>
            <a:chExt cx="605630" cy="13908881"/>
          </a:xfrm>
        </p:grpSpPr>
        <p:grpSp>
          <p:nvGrpSpPr>
            <p:cNvPr id="208" name="Google Shape;208;p5">
              <a:extLst>
                <a:ext uri="{FF2B5EF4-FFF2-40B4-BE49-F238E27FC236}">
                  <a16:creationId xmlns:a16="http://schemas.microsoft.com/office/drawing/2014/main" id="{581DF95B-F23F-AB81-BF3F-11AAB21F5572}"/>
                </a:ext>
              </a:extLst>
            </p:cNvPr>
            <p:cNvGrpSpPr/>
            <p:nvPr/>
          </p:nvGrpSpPr>
          <p:grpSpPr>
            <a:xfrm>
              <a:off x="77114" y="-192881"/>
              <a:ext cx="444500" cy="13908881"/>
              <a:chOff x="0" y="-38100"/>
              <a:chExt cx="87802" cy="2747433"/>
            </a:xfrm>
          </p:grpSpPr>
          <p:sp>
            <p:nvSpPr>
              <p:cNvPr id="209" name="Google Shape;209;p5">
                <a:extLst>
                  <a:ext uri="{FF2B5EF4-FFF2-40B4-BE49-F238E27FC236}">
                    <a16:creationId xmlns:a16="http://schemas.microsoft.com/office/drawing/2014/main" id="{E48EE627-166C-3370-AB13-911CAC4D2EDD}"/>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0" name="Google Shape;210;p5">
                <a:extLst>
                  <a:ext uri="{FF2B5EF4-FFF2-40B4-BE49-F238E27FC236}">
                    <a16:creationId xmlns:a16="http://schemas.microsoft.com/office/drawing/2014/main" id="{1338FD31-1A17-6043-7688-AD31EE7DA32C}"/>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11" name="Google Shape;211;p5">
              <a:extLst>
                <a:ext uri="{FF2B5EF4-FFF2-40B4-BE49-F238E27FC236}">
                  <a16:creationId xmlns:a16="http://schemas.microsoft.com/office/drawing/2014/main" id="{882EB885-2DD3-6462-2810-F8D2089AE1F5}"/>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2" name="Google Shape;212;p5">
              <a:extLst>
                <a:ext uri="{FF2B5EF4-FFF2-40B4-BE49-F238E27FC236}">
                  <a16:creationId xmlns:a16="http://schemas.microsoft.com/office/drawing/2014/main" id="{091425A2-EE1C-A729-72E0-CC11E69DD8F8}"/>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13" name="Google Shape;213;p5">
              <a:extLst>
                <a:ext uri="{FF2B5EF4-FFF2-40B4-BE49-F238E27FC236}">
                  <a16:creationId xmlns:a16="http://schemas.microsoft.com/office/drawing/2014/main" id="{10921F39-5316-5FBE-4EA4-31EA90647709}"/>
                </a:ext>
              </a:extLst>
            </p:cNvPr>
            <p:cNvGrpSpPr/>
            <p:nvPr/>
          </p:nvGrpSpPr>
          <p:grpSpPr>
            <a:xfrm rot="1460314">
              <a:off x="4969" y="749085"/>
              <a:ext cx="595692" cy="152572"/>
              <a:chOff x="0" y="-38100"/>
              <a:chExt cx="1355149" cy="347089"/>
            </a:xfrm>
          </p:grpSpPr>
          <p:sp>
            <p:nvSpPr>
              <p:cNvPr id="214" name="Google Shape;214;p5">
                <a:extLst>
                  <a:ext uri="{FF2B5EF4-FFF2-40B4-BE49-F238E27FC236}">
                    <a16:creationId xmlns:a16="http://schemas.microsoft.com/office/drawing/2014/main" id="{7963E848-4542-32B8-7C50-564E25FBA954}"/>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5" name="Google Shape;215;p5">
                <a:extLst>
                  <a:ext uri="{FF2B5EF4-FFF2-40B4-BE49-F238E27FC236}">
                    <a16:creationId xmlns:a16="http://schemas.microsoft.com/office/drawing/2014/main" id="{A560CC84-1E13-0CD1-5F0C-10DF0603DFC2}"/>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16" name="Google Shape;216;p5">
            <a:extLst>
              <a:ext uri="{FF2B5EF4-FFF2-40B4-BE49-F238E27FC236}">
                <a16:creationId xmlns:a16="http://schemas.microsoft.com/office/drawing/2014/main" id="{AAAD154F-DF6B-1B7B-52AD-D6C51E5C78C4}"/>
              </a:ext>
            </a:extLst>
          </p:cNvPr>
          <p:cNvGrpSpPr/>
          <p:nvPr/>
        </p:nvGrpSpPr>
        <p:grpSpPr>
          <a:xfrm>
            <a:off x="609600" y="598479"/>
            <a:ext cx="5574946" cy="650407"/>
            <a:chOff x="0" y="0"/>
            <a:chExt cx="7433261" cy="867209"/>
          </a:xfrm>
        </p:grpSpPr>
        <p:grpSp>
          <p:nvGrpSpPr>
            <p:cNvPr id="217" name="Google Shape;217;p5">
              <a:extLst>
                <a:ext uri="{FF2B5EF4-FFF2-40B4-BE49-F238E27FC236}">
                  <a16:creationId xmlns:a16="http://schemas.microsoft.com/office/drawing/2014/main" id="{CB9397EA-918C-C297-155F-45DD5799DF09}"/>
                </a:ext>
              </a:extLst>
            </p:cNvPr>
            <p:cNvGrpSpPr/>
            <p:nvPr/>
          </p:nvGrpSpPr>
          <p:grpSpPr>
            <a:xfrm>
              <a:off x="0" y="0"/>
              <a:ext cx="7433261" cy="867209"/>
              <a:chOff x="0" y="0"/>
              <a:chExt cx="1742214" cy="203257"/>
            </a:xfrm>
          </p:grpSpPr>
          <p:sp>
            <p:nvSpPr>
              <p:cNvPr id="218" name="Google Shape;218;p5">
                <a:extLst>
                  <a:ext uri="{FF2B5EF4-FFF2-40B4-BE49-F238E27FC236}">
                    <a16:creationId xmlns:a16="http://schemas.microsoft.com/office/drawing/2014/main" id="{326779C7-AD24-5AB9-0CC1-9D87927746D7}"/>
                  </a:ext>
                </a:extLst>
              </p:cNvPr>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219;p5">
                <a:extLst>
                  <a:ext uri="{FF2B5EF4-FFF2-40B4-BE49-F238E27FC236}">
                    <a16:creationId xmlns:a16="http://schemas.microsoft.com/office/drawing/2014/main" id="{E33DEA41-E41C-E429-75DC-BB9F8766A3ED}"/>
                  </a:ext>
                </a:extLst>
              </p:cNvPr>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20" name="Google Shape;220;p5">
              <a:extLst>
                <a:ext uri="{FF2B5EF4-FFF2-40B4-BE49-F238E27FC236}">
                  <a16:creationId xmlns:a16="http://schemas.microsoft.com/office/drawing/2014/main" id="{BE41BECB-40FC-0046-5DF9-668BC6BDCC38}"/>
                </a:ext>
              </a:extLst>
            </p:cNvPr>
            <p:cNvSpPr txBox="1"/>
            <p:nvPr/>
          </p:nvSpPr>
          <p:spPr>
            <a:xfrm>
              <a:off x="126003" y="106636"/>
              <a:ext cx="7181256" cy="625362"/>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Medium"/>
                  <a:ea typeface="Poppins Medium"/>
                  <a:cs typeface="Poppins Medium"/>
                  <a:sym typeface="Poppins Medium"/>
                </a:rPr>
                <a:t>Scrum</a:t>
              </a:r>
              <a:endParaRPr/>
            </a:p>
          </p:txBody>
        </p:sp>
      </p:grpSp>
      <p:pic>
        <p:nvPicPr>
          <p:cNvPr id="2050" name="Picture 2" descr="Agile Epic Story Feature Task Top-tier Ahs Double Feature Characters">
            <a:extLst>
              <a:ext uri="{FF2B5EF4-FFF2-40B4-BE49-F238E27FC236}">
                <a16:creationId xmlns:a16="http://schemas.microsoft.com/office/drawing/2014/main" id="{6B4854E7-2F67-DD43-550B-73E30449B2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7619" y="1248886"/>
            <a:ext cx="10517312" cy="90999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1253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5">
          <a:extLst>
            <a:ext uri="{FF2B5EF4-FFF2-40B4-BE49-F238E27FC236}">
              <a16:creationId xmlns:a16="http://schemas.microsoft.com/office/drawing/2014/main" id="{134E02FA-56A0-B9B0-1865-C3DD7E877308}"/>
            </a:ext>
          </a:extLst>
        </p:cNvPr>
        <p:cNvGrpSpPr/>
        <p:nvPr/>
      </p:nvGrpSpPr>
      <p:grpSpPr>
        <a:xfrm>
          <a:off x="0" y="0"/>
          <a:ext cx="0" cy="0"/>
          <a:chOff x="0" y="0"/>
          <a:chExt cx="0" cy="0"/>
        </a:xfrm>
      </p:grpSpPr>
      <p:grpSp>
        <p:nvGrpSpPr>
          <p:cNvPr id="207" name="Google Shape;207;p5">
            <a:extLst>
              <a:ext uri="{FF2B5EF4-FFF2-40B4-BE49-F238E27FC236}">
                <a16:creationId xmlns:a16="http://schemas.microsoft.com/office/drawing/2014/main" id="{ED055D78-EE10-33F6-8AAD-BF5D911D1148}"/>
              </a:ext>
            </a:extLst>
          </p:cNvPr>
          <p:cNvGrpSpPr/>
          <p:nvPr/>
        </p:nvGrpSpPr>
        <p:grpSpPr>
          <a:xfrm>
            <a:off x="17896105" y="-144661"/>
            <a:ext cx="454222" cy="10431661"/>
            <a:chOff x="0" y="-192881"/>
            <a:chExt cx="605630" cy="13908881"/>
          </a:xfrm>
        </p:grpSpPr>
        <p:grpSp>
          <p:nvGrpSpPr>
            <p:cNvPr id="208" name="Google Shape;208;p5">
              <a:extLst>
                <a:ext uri="{FF2B5EF4-FFF2-40B4-BE49-F238E27FC236}">
                  <a16:creationId xmlns:a16="http://schemas.microsoft.com/office/drawing/2014/main" id="{F00B73A0-6654-CB3F-6468-186B17F5503C}"/>
                </a:ext>
              </a:extLst>
            </p:cNvPr>
            <p:cNvGrpSpPr/>
            <p:nvPr/>
          </p:nvGrpSpPr>
          <p:grpSpPr>
            <a:xfrm>
              <a:off x="77114" y="-192881"/>
              <a:ext cx="444500" cy="13908881"/>
              <a:chOff x="0" y="-38100"/>
              <a:chExt cx="87802" cy="2747433"/>
            </a:xfrm>
          </p:grpSpPr>
          <p:sp>
            <p:nvSpPr>
              <p:cNvPr id="209" name="Google Shape;209;p5">
                <a:extLst>
                  <a:ext uri="{FF2B5EF4-FFF2-40B4-BE49-F238E27FC236}">
                    <a16:creationId xmlns:a16="http://schemas.microsoft.com/office/drawing/2014/main" id="{5BA4644E-2C3E-B345-D5AF-EA6131540225}"/>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0" name="Google Shape;210;p5">
                <a:extLst>
                  <a:ext uri="{FF2B5EF4-FFF2-40B4-BE49-F238E27FC236}">
                    <a16:creationId xmlns:a16="http://schemas.microsoft.com/office/drawing/2014/main" id="{6596D286-4CFB-0644-E624-91523E4C3230}"/>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11" name="Google Shape;211;p5">
              <a:extLst>
                <a:ext uri="{FF2B5EF4-FFF2-40B4-BE49-F238E27FC236}">
                  <a16:creationId xmlns:a16="http://schemas.microsoft.com/office/drawing/2014/main" id="{3BD48CF4-CB2C-E697-950E-17C6ADD7E93B}"/>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2" name="Google Shape;212;p5">
              <a:extLst>
                <a:ext uri="{FF2B5EF4-FFF2-40B4-BE49-F238E27FC236}">
                  <a16:creationId xmlns:a16="http://schemas.microsoft.com/office/drawing/2014/main" id="{5A7C04C3-C12B-FDFB-C67B-DC50C5B89A09}"/>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13" name="Google Shape;213;p5">
              <a:extLst>
                <a:ext uri="{FF2B5EF4-FFF2-40B4-BE49-F238E27FC236}">
                  <a16:creationId xmlns:a16="http://schemas.microsoft.com/office/drawing/2014/main" id="{4F7FF059-34DE-5E4B-1292-007E47C0A8D3}"/>
                </a:ext>
              </a:extLst>
            </p:cNvPr>
            <p:cNvGrpSpPr/>
            <p:nvPr/>
          </p:nvGrpSpPr>
          <p:grpSpPr>
            <a:xfrm rot="1460314">
              <a:off x="4969" y="749085"/>
              <a:ext cx="595692" cy="152572"/>
              <a:chOff x="0" y="-38100"/>
              <a:chExt cx="1355149" cy="347089"/>
            </a:xfrm>
          </p:grpSpPr>
          <p:sp>
            <p:nvSpPr>
              <p:cNvPr id="214" name="Google Shape;214;p5">
                <a:extLst>
                  <a:ext uri="{FF2B5EF4-FFF2-40B4-BE49-F238E27FC236}">
                    <a16:creationId xmlns:a16="http://schemas.microsoft.com/office/drawing/2014/main" id="{E2F87106-A5AB-CEC5-0B25-5C09C822814F}"/>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5" name="Google Shape;215;p5">
                <a:extLst>
                  <a:ext uri="{FF2B5EF4-FFF2-40B4-BE49-F238E27FC236}">
                    <a16:creationId xmlns:a16="http://schemas.microsoft.com/office/drawing/2014/main" id="{4C5555D6-BB5D-8E6E-03C6-4AEDF92E50B7}"/>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16" name="Google Shape;216;p5">
            <a:extLst>
              <a:ext uri="{FF2B5EF4-FFF2-40B4-BE49-F238E27FC236}">
                <a16:creationId xmlns:a16="http://schemas.microsoft.com/office/drawing/2014/main" id="{A1C342C6-ECEF-7DB2-9C22-74162DEDF6E1}"/>
              </a:ext>
            </a:extLst>
          </p:cNvPr>
          <p:cNvGrpSpPr/>
          <p:nvPr/>
        </p:nvGrpSpPr>
        <p:grpSpPr>
          <a:xfrm>
            <a:off x="609600" y="598479"/>
            <a:ext cx="5574946" cy="650407"/>
            <a:chOff x="0" y="0"/>
            <a:chExt cx="7433261" cy="867209"/>
          </a:xfrm>
        </p:grpSpPr>
        <p:grpSp>
          <p:nvGrpSpPr>
            <p:cNvPr id="217" name="Google Shape;217;p5">
              <a:extLst>
                <a:ext uri="{FF2B5EF4-FFF2-40B4-BE49-F238E27FC236}">
                  <a16:creationId xmlns:a16="http://schemas.microsoft.com/office/drawing/2014/main" id="{334D0E8C-4050-000B-B332-BA002C49B584}"/>
                </a:ext>
              </a:extLst>
            </p:cNvPr>
            <p:cNvGrpSpPr/>
            <p:nvPr/>
          </p:nvGrpSpPr>
          <p:grpSpPr>
            <a:xfrm>
              <a:off x="0" y="0"/>
              <a:ext cx="7433261" cy="867209"/>
              <a:chOff x="0" y="0"/>
              <a:chExt cx="1742214" cy="203257"/>
            </a:xfrm>
          </p:grpSpPr>
          <p:sp>
            <p:nvSpPr>
              <p:cNvPr id="218" name="Google Shape;218;p5">
                <a:extLst>
                  <a:ext uri="{FF2B5EF4-FFF2-40B4-BE49-F238E27FC236}">
                    <a16:creationId xmlns:a16="http://schemas.microsoft.com/office/drawing/2014/main" id="{4ACA525E-6D3B-1622-0152-0520A0C26321}"/>
                  </a:ext>
                </a:extLst>
              </p:cNvPr>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219;p5">
                <a:extLst>
                  <a:ext uri="{FF2B5EF4-FFF2-40B4-BE49-F238E27FC236}">
                    <a16:creationId xmlns:a16="http://schemas.microsoft.com/office/drawing/2014/main" id="{3127E3D5-832D-F677-54F7-BD53873CAD55}"/>
                  </a:ext>
                </a:extLst>
              </p:cNvPr>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20" name="Google Shape;220;p5">
              <a:extLst>
                <a:ext uri="{FF2B5EF4-FFF2-40B4-BE49-F238E27FC236}">
                  <a16:creationId xmlns:a16="http://schemas.microsoft.com/office/drawing/2014/main" id="{C617B255-564C-B102-1302-0FE22BD0A0ED}"/>
                </a:ext>
              </a:extLst>
            </p:cNvPr>
            <p:cNvSpPr txBox="1"/>
            <p:nvPr/>
          </p:nvSpPr>
          <p:spPr>
            <a:xfrm>
              <a:off x="126003" y="106636"/>
              <a:ext cx="7181256" cy="625362"/>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Medium"/>
                  <a:ea typeface="Poppins Medium"/>
                  <a:cs typeface="Poppins Medium"/>
                  <a:sym typeface="Poppins Medium"/>
                </a:rPr>
                <a:t>Scrum</a:t>
              </a:r>
              <a:endParaRPr/>
            </a:p>
          </p:txBody>
        </p:sp>
      </p:grpSp>
      <p:pic>
        <p:nvPicPr>
          <p:cNvPr id="3" name="Imagen 2">
            <a:extLst>
              <a:ext uri="{FF2B5EF4-FFF2-40B4-BE49-F238E27FC236}">
                <a16:creationId xmlns:a16="http://schemas.microsoft.com/office/drawing/2014/main" id="{81362D2C-12F2-B51E-DB15-36E72EFB80C5}"/>
              </a:ext>
            </a:extLst>
          </p:cNvPr>
          <p:cNvPicPr>
            <a:picLocks noChangeAspect="1"/>
          </p:cNvPicPr>
          <p:nvPr/>
        </p:nvPicPr>
        <p:blipFill>
          <a:blip r:embed="rId4"/>
          <a:stretch>
            <a:fillRect/>
          </a:stretch>
        </p:blipFill>
        <p:spPr>
          <a:xfrm>
            <a:off x="2776356" y="1854591"/>
            <a:ext cx="12340606" cy="7556537"/>
          </a:xfrm>
          <a:prstGeom prst="rect">
            <a:avLst/>
          </a:prstGeom>
        </p:spPr>
      </p:pic>
    </p:spTree>
    <p:extLst>
      <p:ext uri="{BB962C8B-B14F-4D97-AF65-F5344CB8AC3E}">
        <p14:creationId xmlns:p14="http://schemas.microsoft.com/office/powerpoint/2010/main" val="4114105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5">
          <a:extLst>
            <a:ext uri="{FF2B5EF4-FFF2-40B4-BE49-F238E27FC236}">
              <a16:creationId xmlns:a16="http://schemas.microsoft.com/office/drawing/2014/main" id="{12F1B05A-F139-7380-5F23-6F1C640CD9A7}"/>
            </a:ext>
          </a:extLst>
        </p:cNvPr>
        <p:cNvGrpSpPr/>
        <p:nvPr/>
      </p:nvGrpSpPr>
      <p:grpSpPr>
        <a:xfrm>
          <a:off x="0" y="0"/>
          <a:ext cx="0" cy="0"/>
          <a:chOff x="0" y="0"/>
          <a:chExt cx="0" cy="0"/>
        </a:xfrm>
      </p:grpSpPr>
      <p:grpSp>
        <p:nvGrpSpPr>
          <p:cNvPr id="207" name="Google Shape;207;p5">
            <a:extLst>
              <a:ext uri="{FF2B5EF4-FFF2-40B4-BE49-F238E27FC236}">
                <a16:creationId xmlns:a16="http://schemas.microsoft.com/office/drawing/2014/main" id="{5728180C-5DDF-52DD-4251-FBFCEE2A35FE}"/>
              </a:ext>
            </a:extLst>
          </p:cNvPr>
          <p:cNvGrpSpPr/>
          <p:nvPr/>
        </p:nvGrpSpPr>
        <p:grpSpPr>
          <a:xfrm>
            <a:off x="17896105" y="-144661"/>
            <a:ext cx="454222" cy="10431661"/>
            <a:chOff x="0" y="-192881"/>
            <a:chExt cx="605630" cy="13908881"/>
          </a:xfrm>
        </p:grpSpPr>
        <p:grpSp>
          <p:nvGrpSpPr>
            <p:cNvPr id="208" name="Google Shape;208;p5">
              <a:extLst>
                <a:ext uri="{FF2B5EF4-FFF2-40B4-BE49-F238E27FC236}">
                  <a16:creationId xmlns:a16="http://schemas.microsoft.com/office/drawing/2014/main" id="{D848E586-AE65-D6E3-C504-3A0958A4A04A}"/>
                </a:ext>
              </a:extLst>
            </p:cNvPr>
            <p:cNvGrpSpPr/>
            <p:nvPr/>
          </p:nvGrpSpPr>
          <p:grpSpPr>
            <a:xfrm>
              <a:off x="77114" y="-192881"/>
              <a:ext cx="444500" cy="13908881"/>
              <a:chOff x="0" y="-38100"/>
              <a:chExt cx="87802" cy="2747433"/>
            </a:xfrm>
          </p:grpSpPr>
          <p:sp>
            <p:nvSpPr>
              <p:cNvPr id="209" name="Google Shape;209;p5">
                <a:extLst>
                  <a:ext uri="{FF2B5EF4-FFF2-40B4-BE49-F238E27FC236}">
                    <a16:creationId xmlns:a16="http://schemas.microsoft.com/office/drawing/2014/main" id="{10ED2C9C-8D28-9035-C451-054DA60620DB}"/>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0" name="Google Shape;210;p5">
                <a:extLst>
                  <a:ext uri="{FF2B5EF4-FFF2-40B4-BE49-F238E27FC236}">
                    <a16:creationId xmlns:a16="http://schemas.microsoft.com/office/drawing/2014/main" id="{95BFA940-B303-56E5-2AEE-2D6BD4A42364}"/>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11" name="Google Shape;211;p5">
              <a:extLst>
                <a:ext uri="{FF2B5EF4-FFF2-40B4-BE49-F238E27FC236}">
                  <a16:creationId xmlns:a16="http://schemas.microsoft.com/office/drawing/2014/main" id="{A4E075C9-B452-EAD4-DF29-F19B4DCA336B}"/>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2" name="Google Shape;212;p5">
              <a:extLst>
                <a:ext uri="{FF2B5EF4-FFF2-40B4-BE49-F238E27FC236}">
                  <a16:creationId xmlns:a16="http://schemas.microsoft.com/office/drawing/2014/main" id="{03DDE45F-66D2-18E7-E3AD-696A38DA475E}"/>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13" name="Google Shape;213;p5">
              <a:extLst>
                <a:ext uri="{FF2B5EF4-FFF2-40B4-BE49-F238E27FC236}">
                  <a16:creationId xmlns:a16="http://schemas.microsoft.com/office/drawing/2014/main" id="{9BD6EA68-4585-36EF-38E9-158B81E5D3B1}"/>
                </a:ext>
              </a:extLst>
            </p:cNvPr>
            <p:cNvGrpSpPr/>
            <p:nvPr/>
          </p:nvGrpSpPr>
          <p:grpSpPr>
            <a:xfrm rot="1460314">
              <a:off x="4969" y="749085"/>
              <a:ext cx="595692" cy="152572"/>
              <a:chOff x="0" y="-38100"/>
              <a:chExt cx="1355149" cy="347089"/>
            </a:xfrm>
          </p:grpSpPr>
          <p:sp>
            <p:nvSpPr>
              <p:cNvPr id="214" name="Google Shape;214;p5">
                <a:extLst>
                  <a:ext uri="{FF2B5EF4-FFF2-40B4-BE49-F238E27FC236}">
                    <a16:creationId xmlns:a16="http://schemas.microsoft.com/office/drawing/2014/main" id="{765C6E31-1755-C576-724E-2CA43AEE69A8}"/>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5" name="Google Shape;215;p5">
                <a:extLst>
                  <a:ext uri="{FF2B5EF4-FFF2-40B4-BE49-F238E27FC236}">
                    <a16:creationId xmlns:a16="http://schemas.microsoft.com/office/drawing/2014/main" id="{E316EF26-C60E-DEA1-5C35-88A04D14FD65}"/>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16" name="Google Shape;216;p5">
            <a:extLst>
              <a:ext uri="{FF2B5EF4-FFF2-40B4-BE49-F238E27FC236}">
                <a16:creationId xmlns:a16="http://schemas.microsoft.com/office/drawing/2014/main" id="{B51AE32C-3D92-F321-48A5-92D97A1550B1}"/>
              </a:ext>
            </a:extLst>
          </p:cNvPr>
          <p:cNvGrpSpPr/>
          <p:nvPr/>
        </p:nvGrpSpPr>
        <p:grpSpPr>
          <a:xfrm>
            <a:off x="609600" y="598479"/>
            <a:ext cx="5574946" cy="650407"/>
            <a:chOff x="0" y="0"/>
            <a:chExt cx="7433261" cy="867209"/>
          </a:xfrm>
        </p:grpSpPr>
        <p:grpSp>
          <p:nvGrpSpPr>
            <p:cNvPr id="217" name="Google Shape;217;p5">
              <a:extLst>
                <a:ext uri="{FF2B5EF4-FFF2-40B4-BE49-F238E27FC236}">
                  <a16:creationId xmlns:a16="http://schemas.microsoft.com/office/drawing/2014/main" id="{B020361E-31AF-3052-9DB3-71F0B9598937}"/>
                </a:ext>
              </a:extLst>
            </p:cNvPr>
            <p:cNvGrpSpPr/>
            <p:nvPr/>
          </p:nvGrpSpPr>
          <p:grpSpPr>
            <a:xfrm>
              <a:off x="0" y="0"/>
              <a:ext cx="7433261" cy="867209"/>
              <a:chOff x="0" y="0"/>
              <a:chExt cx="1742214" cy="203257"/>
            </a:xfrm>
          </p:grpSpPr>
          <p:sp>
            <p:nvSpPr>
              <p:cNvPr id="218" name="Google Shape;218;p5">
                <a:extLst>
                  <a:ext uri="{FF2B5EF4-FFF2-40B4-BE49-F238E27FC236}">
                    <a16:creationId xmlns:a16="http://schemas.microsoft.com/office/drawing/2014/main" id="{3849E2E3-DDF3-EE05-0B46-0F48AFDCB6D6}"/>
                  </a:ext>
                </a:extLst>
              </p:cNvPr>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219;p5">
                <a:extLst>
                  <a:ext uri="{FF2B5EF4-FFF2-40B4-BE49-F238E27FC236}">
                    <a16:creationId xmlns:a16="http://schemas.microsoft.com/office/drawing/2014/main" id="{8625ECC9-0E9C-1983-DC08-5358DBC02876}"/>
                  </a:ext>
                </a:extLst>
              </p:cNvPr>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20" name="Google Shape;220;p5">
              <a:extLst>
                <a:ext uri="{FF2B5EF4-FFF2-40B4-BE49-F238E27FC236}">
                  <a16:creationId xmlns:a16="http://schemas.microsoft.com/office/drawing/2014/main" id="{035EA7B5-9341-1A57-38E6-0A3D09161E4E}"/>
                </a:ext>
              </a:extLst>
            </p:cNvPr>
            <p:cNvSpPr txBox="1"/>
            <p:nvPr/>
          </p:nvSpPr>
          <p:spPr>
            <a:xfrm>
              <a:off x="126003" y="106636"/>
              <a:ext cx="7181256" cy="756104"/>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dirty="0">
                  <a:solidFill>
                    <a:srgbClr val="FFFFFF"/>
                  </a:solidFill>
                  <a:latin typeface="Poppins Medium"/>
                  <a:ea typeface="Poppins Medium"/>
                  <a:cs typeface="Poppins Medium"/>
                  <a:sym typeface="Poppins Medium"/>
                </a:rPr>
                <a:t>Dejando las cosas claras</a:t>
              </a:r>
              <a:endParaRPr dirty="0"/>
            </a:p>
          </p:txBody>
        </p:sp>
      </p:grpSp>
      <p:pic>
        <p:nvPicPr>
          <p:cNvPr id="3" name="Imagen 2">
            <a:extLst>
              <a:ext uri="{FF2B5EF4-FFF2-40B4-BE49-F238E27FC236}">
                <a16:creationId xmlns:a16="http://schemas.microsoft.com/office/drawing/2014/main" id="{71626CA5-26E8-2F22-B314-71976DD52B9D}"/>
              </a:ext>
            </a:extLst>
          </p:cNvPr>
          <p:cNvPicPr>
            <a:picLocks noChangeAspect="1"/>
          </p:cNvPicPr>
          <p:nvPr/>
        </p:nvPicPr>
        <p:blipFill>
          <a:blip r:embed="rId4"/>
          <a:stretch>
            <a:fillRect/>
          </a:stretch>
        </p:blipFill>
        <p:spPr>
          <a:xfrm>
            <a:off x="321539" y="1430615"/>
            <a:ext cx="4220164" cy="5401429"/>
          </a:xfrm>
          <a:prstGeom prst="rect">
            <a:avLst/>
          </a:prstGeom>
        </p:spPr>
      </p:pic>
      <p:grpSp>
        <p:nvGrpSpPr>
          <p:cNvPr id="10" name="Grupo 9">
            <a:extLst>
              <a:ext uri="{FF2B5EF4-FFF2-40B4-BE49-F238E27FC236}">
                <a16:creationId xmlns:a16="http://schemas.microsoft.com/office/drawing/2014/main" id="{645F2F97-D12D-E34A-C29B-A7E3527737AE}"/>
              </a:ext>
            </a:extLst>
          </p:cNvPr>
          <p:cNvGrpSpPr/>
          <p:nvPr/>
        </p:nvGrpSpPr>
        <p:grpSpPr>
          <a:xfrm>
            <a:off x="4541703" y="5143500"/>
            <a:ext cx="5574946" cy="4289063"/>
            <a:chOff x="6184546" y="2878214"/>
            <a:chExt cx="6982799" cy="4192216"/>
          </a:xfrm>
        </p:grpSpPr>
        <p:pic>
          <p:nvPicPr>
            <p:cNvPr id="7" name="Imagen 6">
              <a:extLst>
                <a:ext uri="{FF2B5EF4-FFF2-40B4-BE49-F238E27FC236}">
                  <a16:creationId xmlns:a16="http://schemas.microsoft.com/office/drawing/2014/main" id="{2F1C2A35-3095-6877-094C-24A891224109}"/>
                </a:ext>
              </a:extLst>
            </p:cNvPr>
            <p:cNvPicPr>
              <a:picLocks noChangeAspect="1"/>
            </p:cNvPicPr>
            <p:nvPr/>
          </p:nvPicPr>
          <p:blipFill>
            <a:blip r:embed="rId5"/>
            <a:stretch>
              <a:fillRect/>
            </a:stretch>
          </p:blipFill>
          <p:spPr>
            <a:xfrm>
              <a:off x="6184546" y="2878214"/>
              <a:ext cx="6982799" cy="2010056"/>
            </a:xfrm>
            <a:prstGeom prst="rect">
              <a:avLst/>
            </a:prstGeom>
          </p:spPr>
        </p:pic>
        <p:pic>
          <p:nvPicPr>
            <p:cNvPr id="9" name="Imagen 8">
              <a:extLst>
                <a:ext uri="{FF2B5EF4-FFF2-40B4-BE49-F238E27FC236}">
                  <a16:creationId xmlns:a16="http://schemas.microsoft.com/office/drawing/2014/main" id="{3595F416-ACDD-1FE3-3B4F-91520CD803F3}"/>
                </a:ext>
              </a:extLst>
            </p:cNvPr>
            <p:cNvPicPr>
              <a:picLocks noChangeAspect="1"/>
            </p:cNvPicPr>
            <p:nvPr/>
          </p:nvPicPr>
          <p:blipFill>
            <a:blip r:embed="rId6"/>
            <a:stretch>
              <a:fillRect/>
            </a:stretch>
          </p:blipFill>
          <p:spPr>
            <a:xfrm>
              <a:off x="6232177" y="4784111"/>
              <a:ext cx="6887536" cy="2286319"/>
            </a:xfrm>
            <a:prstGeom prst="rect">
              <a:avLst/>
            </a:prstGeom>
          </p:spPr>
        </p:pic>
      </p:grpSp>
      <p:pic>
        <p:nvPicPr>
          <p:cNvPr id="3074" name="Picture 2" descr="Requirements Engineering — Introduction (Part 1) | by Omar Elgabry |  OmarElgabry's Blog | Medium">
            <a:extLst>
              <a:ext uri="{FF2B5EF4-FFF2-40B4-BE49-F238E27FC236}">
                <a16:creationId xmlns:a16="http://schemas.microsoft.com/office/drawing/2014/main" id="{A195B4B1-8A49-7DD7-EFFE-EFC876E0AB4D}"/>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8939" t="4218" r="20069" b="4077"/>
          <a:stretch>
            <a:fillRect/>
          </a:stretch>
        </p:blipFill>
        <p:spPr bwMode="auto">
          <a:xfrm>
            <a:off x="10725481" y="2425818"/>
            <a:ext cx="6657654" cy="50137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990848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5">
          <a:extLst>
            <a:ext uri="{FF2B5EF4-FFF2-40B4-BE49-F238E27FC236}">
              <a16:creationId xmlns:a16="http://schemas.microsoft.com/office/drawing/2014/main" id="{3E672FB0-F821-F44F-3267-5D0EA12EF976}"/>
            </a:ext>
          </a:extLst>
        </p:cNvPr>
        <p:cNvGrpSpPr/>
        <p:nvPr/>
      </p:nvGrpSpPr>
      <p:grpSpPr>
        <a:xfrm>
          <a:off x="0" y="0"/>
          <a:ext cx="0" cy="0"/>
          <a:chOff x="0" y="0"/>
          <a:chExt cx="0" cy="0"/>
        </a:xfrm>
      </p:grpSpPr>
      <p:grpSp>
        <p:nvGrpSpPr>
          <p:cNvPr id="207" name="Google Shape;207;p5">
            <a:extLst>
              <a:ext uri="{FF2B5EF4-FFF2-40B4-BE49-F238E27FC236}">
                <a16:creationId xmlns:a16="http://schemas.microsoft.com/office/drawing/2014/main" id="{EB892EDD-EF41-2DE6-0176-2576B8EA7A4E}"/>
              </a:ext>
            </a:extLst>
          </p:cNvPr>
          <p:cNvGrpSpPr/>
          <p:nvPr/>
        </p:nvGrpSpPr>
        <p:grpSpPr>
          <a:xfrm>
            <a:off x="17896105" y="-144661"/>
            <a:ext cx="454222" cy="10431661"/>
            <a:chOff x="0" y="-192881"/>
            <a:chExt cx="605630" cy="13908881"/>
          </a:xfrm>
        </p:grpSpPr>
        <p:grpSp>
          <p:nvGrpSpPr>
            <p:cNvPr id="208" name="Google Shape;208;p5">
              <a:extLst>
                <a:ext uri="{FF2B5EF4-FFF2-40B4-BE49-F238E27FC236}">
                  <a16:creationId xmlns:a16="http://schemas.microsoft.com/office/drawing/2014/main" id="{B6BAA981-383D-8849-E12C-C727215C5106}"/>
                </a:ext>
              </a:extLst>
            </p:cNvPr>
            <p:cNvGrpSpPr/>
            <p:nvPr/>
          </p:nvGrpSpPr>
          <p:grpSpPr>
            <a:xfrm>
              <a:off x="77114" y="-192881"/>
              <a:ext cx="444500" cy="13908881"/>
              <a:chOff x="0" y="-38100"/>
              <a:chExt cx="87802" cy="2747433"/>
            </a:xfrm>
          </p:grpSpPr>
          <p:sp>
            <p:nvSpPr>
              <p:cNvPr id="209" name="Google Shape;209;p5">
                <a:extLst>
                  <a:ext uri="{FF2B5EF4-FFF2-40B4-BE49-F238E27FC236}">
                    <a16:creationId xmlns:a16="http://schemas.microsoft.com/office/drawing/2014/main" id="{CFA796F9-116D-8B30-198C-77B2C4FAB7D1}"/>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0" name="Google Shape;210;p5">
                <a:extLst>
                  <a:ext uri="{FF2B5EF4-FFF2-40B4-BE49-F238E27FC236}">
                    <a16:creationId xmlns:a16="http://schemas.microsoft.com/office/drawing/2014/main" id="{2B5284F1-3450-D464-1650-4A52B0D72A71}"/>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11" name="Google Shape;211;p5">
              <a:extLst>
                <a:ext uri="{FF2B5EF4-FFF2-40B4-BE49-F238E27FC236}">
                  <a16:creationId xmlns:a16="http://schemas.microsoft.com/office/drawing/2014/main" id="{514233B0-187B-6097-BBAD-7D5F91F82BDC}"/>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2" name="Google Shape;212;p5">
              <a:extLst>
                <a:ext uri="{FF2B5EF4-FFF2-40B4-BE49-F238E27FC236}">
                  <a16:creationId xmlns:a16="http://schemas.microsoft.com/office/drawing/2014/main" id="{16EC4870-9EC7-B91A-DF4E-6C1C57A2689D}"/>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13" name="Google Shape;213;p5">
              <a:extLst>
                <a:ext uri="{FF2B5EF4-FFF2-40B4-BE49-F238E27FC236}">
                  <a16:creationId xmlns:a16="http://schemas.microsoft.com/office/drawing/2014/main" id="{FAE2422C-92A4-A63C-D8D7-7EAE63532261}"/>
                </a:ext>
              </a:extLst>
            </p:cNvPr>
            <p:cNvGrpSpPr/>
            <p:nvPr/>
          </p:nvGrpSpPr>
          <p:grpSpPr>
            <a:xfrm rot="1460314">
              <a:off x="4969" y="749085"/>
              <a:ext cx="595692" cy="152572"/>
              <a:chOff x="0" y="-38100"/>
              <a:chExt cx="1355149" cy="347089"/>
            </a:xfrm>
          </p:grpSpPr>
          <p:sp>
            <p:nvSpPr>
              <p:cNvPr id="214" name="Google Shape;214;p5">
                <a:extLst>
                  <a:ext uri="{FF2B5EF4-FFF2-40B4-BE49-F238E27FC236}">
                    <a16:creationId xmlns:a16="http://schemas.microsoft.com/office/drawing/2014/main" id="{226CF869-0C18-334D-AEFA-97437100FB80}"/>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5" name="Google Shape;215;p5">
                <a:extLst>
                  <a:ext uri="{FF2B5EF4-FFF2-40B4-BE49-F238E27FC236}">
                    <a16:creationId xmlns:a16="http://schemas.microsoft.com/office/drawing/2014/main" id="{AD81B89B-CF1F-C175-6594-903710CBE415}"/>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16" name="Google Shape;216;p5">
            <a:extLst>
              <a:ext uri="{FF2B5EF4-FFF2-40B4-BE49-F238E27FC236}">
                <a16:creationId xmlns:a16="http://schemas.microsoft.com/office/drawing/2014/main" id="{CB7AC4D6-062F-EEDF-E765-B4F9B4AE6085}"/>
              </a:ext>
            </a:extLst>
          </p:cNvPr>
          <p:cNvGrpSpPr/>
          <p:nvPr/>
        </p:nvGrpSpPr>
        <p:grpSpPr>
          <a:xfrm>
            <a:off x="609600" y="598479"/>
            <a:ext cx="5574946" cy="650407"/>
            <a:chOff x="0" y="0"/>
            <a:chExt cx="7433261" cy="867209"/>
          </a:xfrm>
        </p:grpSpPr>
        <p:grpSp>
          <p:nvGrpSpPr>
            <p:cNvPr id="217" name="Google Shape;217;p5">
              <a:extLst>
                <a:ext uri="{FF2B5EF4-FFF2-40B4-BE49-F238E27FC236}">
                  <a16:creationId xmlns:a16="http://schemas.microsoft.com/office/drawing/2014/main" id="{1B8BDE9E-3167-8BB9-1243-53F3EB8ADF54}"/>
                </a:ext>
              </a:extLst>
            </p:cNvPr>
            <p:cNvGrpSpPr/>
            <p:nvPr/>
          </p:nvGrpSpPr>
          <p:grpSpPr>
            <a:xfrm>
              <a:off x="0" y="0"/>
              <a:ext cx="7433261" cy="867209"/>
              <a:chOff x="0" y="0"/>
              <a:chExt cx="1742214" cy="203257"/>
            </a:xfrm>
          </p:grpSpPr>
          <p:sp>
            <p:nvSpPr>
              <p:cNvPr id="218" name="Google Shape;218;p5">
                <a:extLst>
                  <a:ext uri="{FF2B5EF4-FFF2-40B4-BE49-F238E27FC236}">
                    <a16:creationId xmlns:a16="http://schemas.microsoft.com/office/drawing/2014/main" id="{781F3972-0DC9-A08F-67F9-BAF9179398FA}"/>
                  </a:ext>
                </a:extLst>
              </p:cNvPr>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219;p5">
                <a:extLst>
                  <a:ext uri="{FF2B5EF4-FFF2-40B4-BE49-F238E27FC236}">
                    <a16:creationId xmlns:a16="http://schemas.microsoft.com/office/drawing/2014/main" id="{0077C0B2-B788-80F7-1CD6-28AA062A269F}"/>
                  </a:ext>
                </a:extLst>
              </p:cNvPr>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20" name="Google Shape;220;p5">
              <a:extLst>
                <a:ext uri="{FF2B5EF4-FFF2-40B4-BE49-F238E27FC236}">
                  <a16:creationId xmlns:a16="http://schemas.microsoft.com/office/drawing/2014/main" id="{D908A058-C7FC-26D4-2841-059BA6DE5417}"/>
                </a:ext>
              </a:extLst>
            </p:cNvPr>
            <p:cNvSpPr txBox="1"/>
            <p:nvPr/>
          </p:nvSpPr>
          <p:spPr>
            <a:xfrm>
              <a:off x="126003" y="106636"/>
              <a:ext cx="7181256" cy="756104"/>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dirty="0" err="1">
                  <a:solidFill>
                    <a:srgbClr val="FFFFFF"/>
                  </a:solidFill>
                  <a:latin typeface="Poppins Medium"/>
                  <a:ea typeface="Poppins Medium"/>
                  <a:cs typeface="Poppins Medium"/>
                  <a:sym typeface="Poppins Medium"/>
                </a:rPr>
                <a:t>Watefall</a:t>
              </a:r>
              <a:r>
                <a:rPr lang="es-MX" sz="3071" b="1" dirty="0">
                  <a:solidFill>
                    <a:srgbClr val="FFFFFF"/>
                  </a:solidFill>
                  <a:latin typeface="Poppins Medium"/>
                  <a:ea typeface="Poppins Medium"/>
                  <a:cs typeface="Poppins Medium"/>
                  <a:sym typeface="Poppins Medium"/>
                </a:rPr>
                <a:t> vs Scrum</a:t>
              </a:r>
              <a:endParaRPr dirty="0"/>
            </a:p>
          </p:txBody>
        </p:sp>
      </p:grpSp>
      <p:pic>
        <p:nvPicPr>
          <p:cNvPr id="4" name="Imagen 3">
            <a:extLst>
              <a:ext uri="{FF2B5EF4-FFF2-40B4-BE49-F238E27FC236}">
                <a16:creationId xmlns:a16="http://schemas.microsoft.com/office/drawing/2014/main" id="{A6F67742-2351-A206-35E7-490700D091CE}"/>
              </a:ext>
            </a:extLst>
          </p:cNvPr>
          <p:cNvPicPr>
            <a:picLocks noChangeAspect="1"/>
          </p:cNvPicPr>
          <p:nvPr/>
        </p:nvPicPr>
        <p:blipFill>
          <a:blip r:embed="rId4"/>
          <a:stretch>
            <a:fillRect/>
          </a:stretch>
        </p:blipFill>
        <p:spPr>
          <a:xfrm>
            <a:off x="176633" y="2579831"/>
            <a:ext cx="7090244" cy="537321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6" name="Imagen 5">
            <a:extLst>
              <a:ext uri="{FF2B5EF4-FFF2-40B4-BE49-F238E27FC236}">
                <a16:creationId xmlns:a16="http://schemas.microsoft.com/office/drawing/2014/main" id="{53BE8BB1-F6D8-F66D-C2C0-D9D381E0AC88}"/>
              </a:ext>
            </a:extLst>
          </p:cNvPr>
          <p:cNvPicPr>
            <a:picLocks noChangeAspect="1"/>
          </p:cNvPicPr>
          <p:nvPr/>
        </p:nvPicPr>
        <p:blipFill>
          <a:blip r:embed="rId5"/>
          <a:stretch>
            <a:fillRect/>
          </a:stretch>
        </p:blipFill>
        <p:spPr>
          <a:xfrm>
            <a:off x="7147134" y="3515893"/>
            <a:ext cx="10610988" cy="325521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3444450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5">
          <a:extLst>
            <a:ext uri="{FF2B5EF4-FFF2-40B4-BE49-F238E27FC236}">
              <a16:creationId xmlns:a16="http://schemas.microsoft.com/office/drawing/2014/main" id="{090CC99C-D6EB-B2E7-E6E0-063C7AA64B8E}"/>
            </a:ext>
          </a:extLst>
        </p:cNvPr>
        <p:cNvGrpSpPr/>
        <p:nvPr/>
      </p:nvGrpSpPr>
      <p:grpSpPr>
        <a:xfrm>
          <a:off x="0" y="0"/>
          <a:ext cx="0" cy="0"/>
          <a:chOff x="0" y="0"/>
          <a:chExt cx="0" cy="0"/>
        </a:xfrm>
      </p:grpSpPr>
      <p:grpSp>
        <p:nvGrpSpPr>
          <p:cNvPr id="207" name="Google Shape;207;p5">
            <a:extLst>
              <a:ext uri="{FF2B5EF4-FFF2-40B4-BE49-F238E27FC236}">
                <a16:creationId xmlns:a16="http://schemas.microsoft.com/office/drawing/2014/main" id="{D16D2F97-6567-05E6-F8DA-E3A9D4663EEF}"/>
              </a:ext>
            </a:extLst>
          </p:cNvPr>
          <p:cNvGrpSpPr/>
          <p:nvPr/>
        </p:nvGrpSpPr>
        <p:grpSpPr>
          <a:xfrm>
            <a:off x="17896105" y="-144661"/>
            <a:ext cx="454222" cy="10431661"/>
            <a:chOff x="0" y="-192881"/>
            <a:chExt cx="605630" cy="13908881"/>
          </a:xfrm>
        </p:grpSpPr>
        <p:grpSp>
          <p:nvGrpSpPr>
            <p:cNvPr id="208" name="Google Shape;208;p5">
              <a:extLst>
                <a:ext uri="{FF2B5EF4-FFF2-40B4-BE49-F238E27FC236}">
                  <a16:creationId xmlns:a16="http://schemas.microsoft.com/office/drawing/2014/main" id="{416ACC9A-2D75-CD5F-EA2E-FA383E0874C5}"/>
                </a:ext>
              </a:extLst>
            </p:cNvPr>
            <p:cNvGrpSpPr/>
            <p:nvPr/>
          </p:nvGrpSpPr>
          <p:grpSpPr>
            <a:xfrm>
              <a:off x="77114" y="-192881"/>
              <a:ext cx="444500" cy="13908881"/>
              <a:chOff x="0" y="-38100"/>
              <a:chExt cx="87802" cy="2747433"/>
            </a:xfrm>
          </p:grpSpPr>
          <p:sp>
            <p:nvSpPr>
              <p:cNvPr id="209" name="Google Shape;209;p5">
                <a:extLst>
                  <a:ext uri="{FF2B5EF4-FFF2-40B4-BE49-F238E27FC236}">
                    <a16:creationId xmlns:a16="http://schemas.microsoft.com/office/drawing/2014/main" id="{262C0EFE-0C27-4E8D-9740-B9248B6ED824}"/>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0" name="Google Shape;210;p5">
                <a:extLst>
                  <a:ext uri="{FF2B5EF4-FFF2-40B4-BE49-F238E27FC236}">
                    <a16:creationId xmlns:a16="http://schemas.microsoft.com/office/drawing/2014/main" id="{63B90A57-91A8-3C79-6E8F-C62D12949AD9}"/>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11" name="Google Shape;211;p5">
              <a:extLst>
                <a:ext uri="{FF2B5EF4-FFF2-40B4-BE49-F238E27FC236}">
                  <a16:creationId xmlns:a16="http://schemas.microsoft.com/office/drawing/2014/main" id="{0D159E9E-CE89-1BC6-6C3B-3E922DDDFB3D}"/>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2" name="Google Shape;212;p5">
              <a:extLst>
                <a:ext uri="{FF2B5EF4-FFF2-40B4-BE49-F238E27FC236}">
                  <a16:creationId xmlns:a16="http://schemas.microsoft.com/office/drawing/2014/main" id="{4FC06EB0-CB69-5655-E6E3-310E56C68BBF}"/>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13" name="Google Shape;213;p5">
              <a:extLst>
                <a:ext uri="{FF2B5EF4-FFF2-40B4-BE49-F238E27FC236}">
                  <a16:creationId xmlns:a16="http://schemas.microsoft.com/office/drawing/2014/main" id="{9629958E-7FE4-1CA3-B643-E490B33B0419}"/>
                </a:ext>
              </a:extLst>
            </p:cNvPr>
            <p:cNvGrpSpPr/>
            <p:nvPr/>
          </p:nvGrpSpPr>
          <p:grpSpPr>
            <a:xfrm rot="1460314">
              <a:off x="4969" y="749085"/>
              <a:ext cx="595692" cy="152572"/>
              <a:chOff x="0" y="-38100"/>
              <a:chExt cx="1355149" cy="347089"/>
            </a:xfrm>
          </p:grpSpPr>
          <p:sp>
            <p:nvSpPr>
              <p:cNvPr id="214" name="Google Shape;214;p5">
                <a:extLst>
                  <a:ext uri="{FF2B5EF4-FFF2-40B4-BE49-F238E27FC236}">
                    <a16:creationId xmlns:a16="http://schemas.microsoft.com/office/drawing/2014/main" id="{94E03287-4BAA-ACE9-21D0-507963C03F28}"/>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5" name="Google Shape;215;p5">
                <a:extLst>
                  <a:ext uri="{FF2B5EF4-FFF2-40B4-BE49-F238E27FC236}">
                    <a16:creationId xmlns:a16="http://schemas.microsoft.com/office/drawing/2014/main" id="{4DC61FDF-F6DC-EEF1-5ACD-89337FB916C4}"/>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16" name="Google Shape;216;p5">
            <a:extLst>
              <a:ext uri="{FF2B5EF4-FFF2-40B4-BE49-F238E27FC236}">
                <a16:creationId xmlns:a16="http://schemas.microsoft.com/office/drawing/2014/main" id="{D4D60911-B3D8-D4E7-ED58-869864E8512F}"/>
              </a:ext>
            </a:extLst>
          </p:cNvPr>
          <p:cNvGrpSpPr/>
          <p:nvPr/>
        </p:nvGrpSpPr>
        <p:grpSpPr>
          <a:xfrm>
            <a:off x="609600" y="598479"/>
            <a:ext cx="5574946" cy="650407"/>
            <a:chOff x="0" y="0"/>
            <a:chExt cx="7433261" cy="867209"/>
          </a:xfrm>
        </p:grpSpPr>
        <p:grpSp>
          <p:nvGrpSpPr>
            <p:cNvPr id="217" name="Google Shape;217;p5">
              <a:extLst>
                <a:ext uri="{FF2B5EF4-FFF2-40B4-BE49-F238E27FC236}">
                  <a16:creationId xmlns:a16="http://schemas.microsoft.com/office/drawing/2014/main" id="{AABB58CC-058E-F1B6-B1BA-AF43036448B6}"/>
                </a:ext>
              </a:extLst>
            </p:cNvPr>
            <p:cNvGrpSpPr/>
            <p:nvPr/>
          </p:nvGrpSpPr>
          <p:grpSpPr>
            <a:xfrm>
              <a:off x="0" y="0"/>
              <a:ext cx="7433261" cy="867209"/>
              <a:chOff x="0" y="0"/>
              <a:chExt cx="1742214" cy="203257"/>
            </a:xfrm>
          </p:grpSpPr>
          <p:sp>
            <p:nvSpPr>
              <p:cNvPr id="218" name="Google Shape;218;p5">
                <a:extLst>
                  <a:ext uri="{FF2B5EF4-FFF2-40B4-BE49-F238E27FC236}">
                    <a16:creationId xmlns:a16="http://schemas.microsoft.com/office/drawing/2014/main" id="{9D4A961F-53B0-EA36-A76D-1435A6509256}"/>
                  </a:ext>
                </a:extLst>
              </p:cNvPr>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219;p5">
                <a:extLst>
                  <a:ext uri="{FF2B5EF4-FFF2-40B4-BE49-F238E27FC236}">
                    <a16:creationId xmlns:a16="http://schemas.microsoft.com/office/drawing/2014/main" id="{DF00E4D7-9B51-CD24-2BC0-190CF3FFDB61}"/>
                  </a:ext>
                </a:extLst>
              </p:cNvPr>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20" name="Google Shape;220;p5">
              <a:extLst>
                <a:ext uri="{FF2B5EF4-FFF2-40B4-BE49-F238E27FC236}">
                  <a16:creationId xmlns:a16="http://schemas.microsoft.com/office/drawing/2014/main" id="{C5E71BB5-44DC-F9E4-D01B-F00B469F02BF}"/>
                </a:ext>
              </a:extLst>
            </p:cNvPr>
            <p:cNvSpPr txBox="1"/>
            <p:nvPr/>
          </p:nvSpPr>
          <p:spPr>
            <a:xfrm>
              <a:off x="126003" y="106636"/>
              <a:ext cx="7181256" cy="756104"/>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dirty="0">
                  <a:solidFill>
                    <a:srgbClr val="FFFFFF"/>
                  </a:solidFill>
                  <a:latin typeface="Poppins Medium"/>
                  <a:ea typeface="Poppins Medium"/>
                  <a:cs typeface="Poppins Medium"/>
                  <a:sym typeface="Poppins Medium"/>
                </a:rPr>
                <a:t>Algunos Roles</a:t>
              </a:r>
              <a:endParaRPr dirty="0"/>
            </a:p>
          </p:txBody>
        </p:sp>
      </p:grpSp>
      <p:pic>
        <p:nvPicPr>
          <p:cNvPr id="4" name="Imagen 3">
            <a:extLst>
              <a:ext uri="{FF2B5EF4-FFF2-40B4-BE49-F238E27FC236}">
                <a16:creationId xmlns:a16="http://schemas.microsoft.com/office/drawing/2014/main" id="{3A3F462C-7E69-CA4F-589A-B0A0CD519E65}"/>
              </a:ext>
            </a:extLst>
          </p:cNvPr>
          <p:cNvPicPr>
            <a:picLocks noChangeAspect="1"/>
          </p:cNvPicPr>
          <p:nvPr/>
        </p:nvPicPr>
        <p:blipFill>
          <a:blip r:embed="rId4"/>
          <a:stretch>
            <a:fillRect/>
          </a:stretch>
        </p:blipFill>
        <p:spPr>
          <a:xfrm>
            <a:off x="791260" y="2259090"/>
            <a:ext cx="8926752" cy="576882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6" name="Imagen 5">
            <a:extLst>
              <a:ext uri="{FF2B5EF4-FFF2-40B4-BE49-F238E27FC236}">
                <a16:creationId xmlns:a16="http://schemas.microsoft.com/office/drawing/2014/main" id="{4C39A778-010D-F879-3B1F-5FF2480E0C78}"/>
              </a:ext>
            </a:extLst>
          </p:cNvPr>
          <p:cNvPicPr>
            <a:picLocks noChangeAspect="1"/>
          </p:cNvPicPr>
          <p:nvPr/>
        </p:nvPicPr>
        <p:blipFill>
          <a:blip r:embed="rId5"/>
          <a:stretch>
            <a:fillRect/>
          </a:stretch>
        </p:blipFill>
        <p:spPr>
          <a:xfrm>
            <a:off x="10476272" y="2006251"/>
            <a:ext cx="6069000" cy="627449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5402361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6"/>
          <p:cNvSpPr/>
          <p:nvPr/>
        </p:nvSpPr>
        <p:spPr>
          <a:xfrm>
            <a:off x="16266105" y="9639300"/>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39" name="Google Shape;239;p6"/>
          <p:cNvGrpSpPr/>
          <p:nvPr/>
        </p:nvGrpSpPr>
        <p:grpSpPr>
          <a:xfrm>
            <a:off x="17896105" y="-144661"/>
            <a:ext cx="454222" cy="10431661"/>
            <a:chOff x="0" y="-192881"/>
            <a:chExt cx="605630" cy="13908881"/>
          </a:xfrm>
        </p:grpSpPr>
        <p:grpSp>
          <p:nvGrpSpPr>
            <p:cNvPr id="240" name="Google Shape;240;p6"/>
            <p:cNvGrpSpPr/>
            <p:nvPr/>
          </p:nvGrpSpPr>
          <p:grpSpPr>
            <a:xfrm>
              <a:off x="77114" y="-192881"/>
              <a:ext cx="444500" cy="13908881"/>
              <a:chOff x="0" y="-38100"/>
              <a:chExt cx="87802" cy="2747433"/>
            </a:xfrm>
          </p:grpSpPr>
          <p:sp>
            <p:nvSpPr>
              <p:cNvPr id="241" name="Google Shape;241;p6"/>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242;p6"/>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43" name="Google Shape;243;p6"/>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4" name="Google Shape;244;p6"/>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45" name="Google Shape;245;p6"/>
            <p:cNvGrpSpPr/>
            <p:nvPr/>
          </p:nvGrpSpPr>
          <p:grpSpPr>
            <a:xfrm rot="1460314">
              <a:off x="4969" y="749085"/>
              <a:ext cx="595692" cy="152572"/>
              <a:chOff x="0" y="-38100"/>
              <a:chExt cx="1355149" cy="347089"/>
            </a:xfrm>
          </p:grpSpPr>
          <p:sp>
            <p:nvSpPr>
              <p:cNvPr id="246" name="Google Shape;246;p6"/>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7" name="Google Shape;247;p6"/>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48" name="Google Shape;248;p6"/>
          <p:cNvGrpSpPr/>
          <p:nvPr/>
        </p:nvGrpSpPr>
        <p:grpSpPr>
          <a:xfrm>
            <a:off x="865435" y="685850"/>
            <a:ext cx="5574946" cy="650407"/>
            <a:chOff x="0" y="0"/>
            <a:chExt cx="7433261" cy="867209"/>
          </a:xfrm>
        </p:grpSpPr>
        <p:grpSp>
          <p:nvGrpSpPr>
            <p:cNvPr id="249" name="Google Shape;249;p6"/>
            <p:cNvGrpSpPr/>
            <p:nvPr/>
          </p:nvGrpSpPr>
          <p:grpSpPr>
            <a:xfrm>
              <a:off x="0" y="0"/>
              <a:ext cx="7433261" cy="867209"/>
              <a:chOff x="0" y="0"/>
              <a:chExt cx="1742214" cy="203257"/>
            </a:xfrm>
          </p:grpSpPr>
          <p:sp>
            <p:nvSpPr>
              <p:cNvPr id="250" name="Google Shape;250;p6"/>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1" name="Google Shape;251;p6"/>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52" name="Google Shape;252;p6"/>
            <p:cNvSpPr txBox="1"/>
            <p:nvPr/>
          </p:nvSpPr>
          <p:spPr>
            <a:xfrm>
              <a:off x="126003" y="106636"/>
              <a:ext cx="7181256" cy="625362"/>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Medium"/>
                  <a:ea typeface="Poppins Medium"/>
                  <a:cs typeface="Poppins Medium"/>
                  <a:sym typeface="Poppins Medium"/>
                </a:rPr>
                <a:t>Scrum</a:t>
              </a:r>
              <a:endParaRPr/>
            </a:p>
          </p:txBody>
        </p:sp>
      </p:grpSp>
      <p:sp>
        <p:nvSpPr>
          <p:cNvPr id="253" name="Google Shape;253;p6"/>
          <p:cNvSpPr txBox="1"/>
          <p:nvPr/>
        </p:nvSpPr>
        <p:spPr>
          <a:xfrm>
            <a:off x="8886713" y="585978"/>
            <a:ext cx="3366256" cy="369332"/>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b="1">
                <a:solidFill>
                  <a:schemeClr val="dk1"/>
                </a:solidFill>
                <a:latin typeface="Poppins"/>
                <a:ea typeface="Poppins"/>
                <a:cs typeface="Poppins"/>
                <a:sym typeface="Poppins"/>
              </a:rPr>
              <a:t>Eventos en Scrum</a:t>
            </a:r>
            <a:endParaRPr/>
          </a:p>
        </p:txBody>
      </p:sp>
      <p:sp>
        <p:nvSpPr>
          <p:cNvPr id="254" name="Google Shape;254;p6"/>
          <p:cNvSpPr/>
          <p:nvPr/>
        </p:nvSpPr>
        <p:spPr>
          <a:xfrm>
            <a:off x="8896865" y="1302604"/>
            <a:ext cx="411534" cy="448322"/>
          </a:xfrm>
          <a:custGeom>
            <a:avLst/>
            <a:gdLst/>
            <a:ahLst/>
            <a:cxnLst/>
            <a:rect l="l" t="t" r="r" b="b"/>
            <a:pathLst>
              <a:path w="411534" h="448322" extrusionOk="0">
                <a:moveTo>
                  <a:pt x="0" y="0"/>
                </a:moveTo>
                <a:lnTo>
                  <a:pt x="411534" y="0"/>
                </a:lnTo>
                <a:lnTo>
                  <a:pt x="411534" y="448322"/>
                </a:lnTo>
                <a:lnTo>
                  <a:pt x="0" y="448322"/>
                </a:lnTo>
                <a:lnTo>
                  <a:pt x="0" y="0"/>
                </a:lnTo>
                <a:close/>
              </a:path>
            </a:pathLst>
          </a:custGeom>
          <a:blipFill rotWithShape="1">
            <a:blip r:embed="rId5">
              <a:alphaModFix/>
            </a:blip>
            <a:stretch>
              <a:fillRect l="-34846" t="-41830" r="-26426" b="-51052"/>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5" name="Google Shape;255;p6"/>
          <p:cNvSpPr/>
          <p:nvPr/>
        </p:nvSpPr>
        <p:spPr>
          <a:xfrm>
            <a:off x="8898117" y="2924716"/>
            <a:ext cx="411534" cy="448322"/>
          </a:xfrm>
          <a:custGeom>
            <a:avLst/>
            <a:gdLst/>
            <a:ahLst/>
            <a:cxnLst/>
            <a:rect l="l" t="t" r="r" b="b"/>
            <a:pathLst>
              <a:path w="411534" h="448322" extrusionOk="0">
                <a:moveTo>
                  <a:pt x="0" y="0"/>
                </a:moveTo>
                <a:lnTo>
                  <a:pt x="411534" y="0"/>
                </a:lnTo>
                <a:lnTo>
                  <a:pt x="411534" y="448321"/>
                </a:lnTo>
                <a:lnTo>
                  <a:pt x="0" y="448321"/>
                </a:lnTo>
                <a:lnTo>
                  <a:pt x="0" y="0"/>
                </a:lnTo>
                <a:close/>
              </a:path>
            </a:pathLst>
          </a:custGeom>
          <a:blipFill rotWithShape="1">
            <a:blip r:embed="rId5">
              <a:alphaModFix/>
            </a:blip>
            <a:stretch>
              <a:fillRect l="-34846" t="-41830" r="-26426" b="-51052"/>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6" name="Google Shape;256;p6"/>
          <p:cNvSpPr/>
          <p:nvPr/>
        </p:nvSpPr>
        <p:spPr>
          <a:xfrm>
            <a:off x="8957541" y="4534094"/>
            <a:ext cx="411534" cy="448322"/>
          </a:xfrm>
          <a:custGeom>
            <a:avLst/>
            <a:gdLst/>
            <a:ahLst/>
            <a:cxnLst/>
            <a:rect l="l" t="t" r="r" b="b"/>
            <a:pathLst>
              <a:path w="411534" h="448322" extrusionOk="0">
                <a:moveTo>
                  <a:pt x="0" y="0"/>
                </a:moveTo>
                <a:lnTo>
                  <a:pt x="411534" y="0"/>
                </a:lnTo>
                <a:lnTo>
                  <a:pt x="411534" y="448322"/>
                </a:lnTo>
                <a:lnTo>
                  <a:pt x="0" y="448322"/>
                </a:lnTo>
                <a:lnTo>
                  <a:pt x="0" y="0"/>
                </a:lnTo>
                <a:close/>
              </a:path>
            </a:pathLst>
          </a:custGeom>
          <a:blipFill rotWithShape="1">
            <a:blip r:embed="rId5">
              <a:alphaModFix/>
            </a:blip>
            <a:stretch>
              <a:fillRect l="-34846" t="-41830" r="-26426" b="-51052"/>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7" name="Google Shape;257;p6"/>
          <p:cNvSpPr txBox="1"/>
          <p:nvPr/>
        </p:nvSpPr>
        <p:spPr>
          <a:xfrm>
            <a:off x="9613475" y="1341744"/>
            <a:ext cx="3502955" cy="41319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i="0">
                <a:solidFill>
                  <a:srgbClr val="000000"/>
                </a:solidFill>
                <a:latin typeface="Poppins"/>
                <a:ea typeface="Poppins"/>
                <a:cs typeface="Poppins"/>
                <a:sym typeface="Poppins"/>
              </a:rPr>
              <a:t>Sprint</a:t>
            </a:r>
            <a:endParaRPr/>
          </a:p>
        </p:txBody>
      </p:sp>
      <p:sp>
        <p:nvSpPr>
          <p:cNvPr id="258" name="Google Shape;258;p6"/>
          <p:cNvSpPr txBox="1"/>
          <p:nvPr/>
        </p:nvSpPr>
        <p:spPr>
          <a:xfrm>
            <a:off x="9605947" y="2936792"/>
            <a:ext cx="3323003" cy="41319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i="0">
                <a:solidFill>
                  <a:srgbClr val="000000"/>
                </a:solidFill>
                <a:latin typeface="Poppins"/>
                <a:ea typeface="Poppins"/>
                <a:cs typeface="Poppins"/>
                <a:sym typeface="Poppins"/>
              </a:rPr>
              <a:t>Sprint Planning</a:t>
            </a:r>
            <a:endParaRPr/>
          </a:p>
        </p:txBody>
      </p:sp>
      <p:sp>
        <p:nvSpPr>
          <p:cNvPr id="259" name="Google Shape;259;p6"/>
          <p:cNvSpPr txBox="1"/>
          <p:nvPr/>
        </p:nvSpPr>
        <p:spPr>
          <a:xfrm>
            <a:off x="9640904" y="4533900"/>
            <a:ext cx="3323002" cy="41319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i="0">
                <a:solidFill>
                  <a:srgbClr val="000000"/>
                </a:solidFill>
                <a:latin typeface="Poppins"/>
                <a:ea typeface="Poppins"/>
                <a:cs typeface="Poppins"/>
                <a:sym typeface="Poppins"/>
              </a:rPr>
              <a:t>Daily Scrum</a:t>
            </a:r>
            <a:endParaRPr/>
          </a:p>
        </p:txBody>
      </p:sp>
      <p:sp>
        <p:nvSpPr>
          <p:cNvPr id="260" name="Google Shape;260;p6"/>
          <p:cNvSpPr/>
          <p:nvPr/>
        </p:nvSpPr>
        <p:spPr>
          <a:xfrm>
            <a:off x="8938233" y="6624441"/>
            <a:ext cx="411534" cy="448322"/>
          </a:xfrm>
          <a:custGeom>
            <a:avLst/>
            <a:gdLst/>
            <a:ahLst/>
            <a:cxnLst/>
            <a:rect l="l" t="t" r="r" b="b"/>
            <a:pathLst>
              <a:path w="411534" h="448322" extrusionOk="0">
                <a:moveTo>
                  <a:pt x="0" y="0"/>
                </a:moveTo>
                <a:lnTo>
                  <a:pt x="411534" y="0"/>
                </a:lnTo>
                <a:lnTo>
                  <a:pt x="411534" y="448322"/>
                </a:lnTo>
                <a:lnTo>
                  <a:pt x="0" y="448322"/>
                </a:lnTo>
                <a:lnTo>
                  <a:pt x="0" y="0"/>
                </a:lnTo>
                <a:close/>
              </a:path>
            </a:pathLst>
          </a:custGeom>
          <a:blipFill rotWithShape="1">
            <a:blip r:embed="rId5">
              <a:alphaModFix/>
            </a:blip>
            <a:stretch>
              <a:fillRect l="-34846" t="-41830" r="-26426" b="-51052"/>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1" name="Google Shape;261;p6"/>
          <p:cNvSpPr/>
          <p:nvPr/>
        </p:nvSpPr>
        <p:spPr>
          <a:xfrm>
            <a:off x="8938233" y="8191500"/>
            <a:ext cx="411534" cy="448322"/>
          </a:xfrm>
          <a:custGeom>
            <a:avLst/>
            <a:gdLst/>
            <a:ahLst/>
            <a:cxnLst/>
            <a:rect l="l" t="t" r="r" b="b"/>
            <a:pathLst>
              <a:path w="411534" h="448322" extrusionOk="0">
                <a:moveTo>
                  <a:pt x="0" y="0"/>
                </a:moveTo>
                <a:lnTo>
                  <a:pt x="411534" y="0"/>
                </a:lnTo>
                <a:lnTo>
                  <a:pt x="411534" y="448321"/>
                </a:lnTo>
                <a:lnTo>
                  <a:pt x="0" y="448321"/>
                </a:lnTo>
                <a:lnTo>
                  <a:pt x="0" y="0"/>
                </a:lnTo>
                <a:close/>
              </a:path>
            </a:pathLst>
          </a:custGeom>
          <a:blipFill rotWithShape="1">
            <a:blip r:embed="rId5">
              <a:alphaModFix/>
            </a:blip>
            <a:stretch>
              <a:fillRect l="-34846" t="-41830" r="-26426" b="-51052"/>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2" name="Google Shape;262;p6"/>
          <p:cNvSpPr txBox="1"/>
          <p:nvPr/>
        </p:nvSpPr>
        <p:spPr>
          <a:xfrm>
            <a:off x="9613475" y="6591300"/>
            <a:ext cx="3502955" cy="41319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i="0">
                <a:solidFill>
                  <a:srgbClr val="000000"/>
                </a:solidFill>
                <a:latin typeface="Poppins"/>
                <a:ea typeface="Poppins"/>
                <a:cs typeface="Poppins"/>
                <a:sym typeface="Poppins"/>
              </a:rPr>
              <a:t>Sprint Review</a:t>
            </a:r>
            <a:endParaRPr/>
          </a:p>
        </p:txBody>
      </p:sp>
      <p:sp>
        <p:nvSpPr>
          <p:cNvPr id="263" name="Google Shape;263;p6"/>
          <p:cNvSpPr txBox="1"/>
          <p:nvPr/>
        </p:nvSpPr>
        <p:spPr>
          <a:xfrm>
            <a:off x="9646132" y="8191500"/>
            <a:ext cx="3323003" cy="41319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i="0">
                <a:solidFill>
                  <a:srgbClr val="000000"/>
                </a:solidFill>
                <a:latin typeface="Poppins"/>
                <a:ea typeface="Poppins"/>
                <a:cs typeface="Poppins"/>
                <a:sym typeface="Poppins"/>
              </a:rPr>
              <a:t>Sprint Retrospective</a:t>
            </a:r>
            <a:endParaRPr/>
          </a:p>
        </p:txBody>
      </p:sp>
      <p:sp>
        <p:nvSpPr>
          <p:cNvPr id="264" name="Google Shape;264;p6"/>
          <p:cNvSpPr txBox="1"/>
          <p:nvPr/>
        </p:nvSpPr>
        <p:spPr>
          <a:xfrm>
            <a:off x="677531" y="2153638"/>
            <a:ext cx="3366256" cy="41319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i="0">
                <a:solidFill>
                  <a:srgbClr val="000000"/>
                </a:solidFill>
                <a:latin typeface="Poppins"/>
                <a:ea typeface="Poppins"/>
                <a:cs typeface="Poppins"/>
                <a:sym typeface="Poppins"/>
              </a:rPr>
              <a:t>Artefactos en Scrum</a:t>
            </a:r>
            <a:endParaRPr/>
          </a:p>
        </p:txBody>
      </p:sp>
      <p:sp>
        <p:nvSpPr>
          <p:cNvPr id="265" name="Google Shape;265;p6"/>
          <p:cNvSpPr/>
          <p:nvPr/>
        </p:nvSpPr>
        <p:spPr>
          <a:xfrm>
            <a:off x="688698" y="3020064"/>
            <a:ext cx="411534" cy="448322"/>
          </a:xfrm>
          <a:custGeom>
            <a:avLst/>
            <a:gdLst/>
            <a:ahLst/>
            <a:cxnLst/>
            <a:rect l="l" t="t" r="r" b="b"/>
            <a:pathLst>
              <a:path w="411534" h="448322" extrusionOk="0">
                <a:moveTo>
                  <a:pt x="0" y="0"/>
                </a:moveTo>
                <a:lnTo>
                  <a:pt x="411534" y="0"/>
                </a:lnTo>
                <a:lnTo>
                  <a:pt x="411534" y="448322"/>
                </a:lnTo>
                <a:lnTo>
                  <a:pt x="0" y="448322"/>
                </a:lnTo>
                <a:lnTo>
                  <a:pt x="0" y="0"/>
                </a:lnTo>
                <a:close/>
              </a:path>
            </a:pathLst>
          </a:custGeom>
          <a:blipFill rotWithShape="1">
            <a:blip r:embed="rId5">
              <a:alphaModFix/>
            </a:blip>
            <a:stretch>
              <a:fillRect l="-34846" t="-41830" r="-26426" b="-51052"/>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6" name="Google Shape;266;p6"/>
          <p:cNvSpPr/>
          <p:nvPr/>
        </p:nvSpPr>
        <p:spPr>
          <a:xfrm>
            <a:off x="688697" y="5122371"/>
            <a:ext cx="411534" cy="448322"/>
          </a:xfrm>
          <a:custGeom>
            <a:avLst/>
            <a:gdLst/>
            <a:ahLst/>
            <a:cxnLst/>
            <a:rect l="l" t="t" r="r" b="b"/>
            <a:pathLst>
              <a:path w="411534" h="448322" extrusionOk="0">
                <a:moveTo>
                  <a:pt x="0" y="0"/>
                </a:moveTo>
                <a:lnTo>
                  <a:pt x="411534" y="0"/>
                </a:lnTo>
                <a:lnTo>
                  <a:pt x="411534" y="448321"/>
                </a:lnTo>
                <a:lnTo>
                  <a:pt x="0" y="448321"/>
                </a:lnTo>
                <a:lnTo>
                  <a:pt x="0" y="0"/>
                </a:lnTo>
                <a:close/>
              </a:path>
            </a:pathLst>
          </a:custGeom>
          <a:blipFill rotWithShape="1">
            <a:blip r:embed="rId5">
              <a:alphaModFix/>
            </a:blip>
            <a:stretch>
              <a:fillRect l="-34846" t="-41830" r="-26426" b="-51052"/>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7" name="Google Shape;267;p6"/>
          <p:cNvSpPr/>
          <p:nvPr/>
        </p:nvSpPr>
        <p:spPr>
          <a:xfrm>
            <a:off x="740891" y="7220268"/>
            <a:ext cx="411534" cy="448322"/>
          </a:xfrm>
          <a:custGeom>
            <a:avLst/>
            <a:gdLst/>
            <a:ahLst/>
            <a:cxnLst/>
            <a:rect l="l" t="t" r="r" b="b"/>
            <a:pathLst>
              <a:path w="411534" h="448322" extrusionOk="0">
                <a:moveTo>
                  <a:pt x="0" y="0"/>
                </a:moveTo>
                <a:lnTo>
                  <a:pt x="411534" y="0"/>
                </a:lnTo>
                <a:lnTo>
                  <a:pt x="411534" y="448322"/>
                </a:lnTo>
                <a:lnTo>
                  <a:pt x="0" y="448322"/>
                </a:lnTo>
                <a:lnTo>
                  <a:pt x="0" y="0"/>
                </a:lnTo>
                <a:close/>
              </a:path>
            </a:pathLst>
          </a:custGeom>
          <a:blipFill rotWithShape="1">
            <a:blip r:embed="rId5">
              <a:alphaModFix/>
            </a:blip>
            <a:stretch>
              <a:fillRect l="-34846" t="-41830" r="-26426" b="-51052"/>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8" name="Google Shape;268;p6"/>
          <p:cNvSpPr txBox="1"/>
          <p:nvPr/>
        </p:nvSpPr>
        <p:spPr>
          <a:xfrm>
            <a:off x="1424941" y="3020064"/>
            <a:ext cx="3502955" cy="41319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i="0">
                <a:solidFill>
                  <a:srgbClr val="000000"/>
                </a:solidFill>
                <a:latin typeface="Poppins"/>
                <a:ea typeface="Poppins"/>
                <a:cs typeface="Poppins"/>
                <a:sym typeface="Poppins"/>
              </a:rPr>
              <a:t>Product Backlog</a:t>
            </a:r>
            <a:endParaRPr/>
          </a:p>
        </p:txBody>
      </p:sp>
      <p:sp>
        <p:nvSpPr>
          <p:cNvPr id="269" name="Google Shape;269;p6"/>
          <p:cNvSpPr txBox="1"/>
          <p:nvPr/>
        </p:nvSpPr>
        <p:spPr>
          <a:xfrm>
            <a:off x="1424941" y="5118622"/>
            <a:ext cx="3323003" cy="41319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i="0">
                <a:solidFill>
                  <a:srgbClr val="000000"/>
                </a:solidFill>
                <a:latin typeface="Poppins"/>
                <a:ea typeface="Poppins"/>
                <a:cs typeface="Poppins"/>
                <a:sym typeface="Poppins"/>
              </a:rPr>
              <a:t>Sprint Backlog</a:t>
            </a:r>
            <a:endParaRPr/>
          </a:p>
        </p:txBody>
      </p:sp>
      <p:sp>
        <p:nvSpPr>
          <p:cNvPr id="270" name="Google Shape;270;p6"/>
          <p:cNvSpPr txBox="1"/>
          <p:nvPr/>
        </p:nvSpPr>
        <p:spPr>
          <a:xfrm>
            <a:off x="1484930" y="7220268"/>
            <a:ext cx="3323002" cy="41319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i="0">
                <a:solidFill>
                  <a:srgbClr val="000000"/>
                </a:solidFill>
                <a:latin typeface="Poppins"/>
                <a:ea typeface="Poppins"/>
                <a:cs typeface="Poppins"/>
                <a:sym typeface="Poppins"/>
              </a:rPr>
              <a:t>Incremento</a:t>
            </a:r>
            <a:endParaRPr/>
          </a:p>
        </p:txBody>
      </p:sp>
      <p:sp>
        <p:nvSpPr>
          <p:cNvPr id="271" name="Google Shape;271;p6"/>
          <p:cNvSpPr txBox="1"/>
          <p:nvPr/>
        </p:nvSpPr>
        <p:spPr>
          <a:xfrm>
            <a:off x="1424941" y="3619500"/>
            <a:ext cx="6576709" cy="110799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solidFill>
                  <a:srgbClr val="000000"/>
                </a:solidFill>
                <a:latin typeface="Poppins"/>
                <a:ea typeface="Poppins"/>
                <a:cs typeface="Poppins"/>
                <a:sym typeface="Poppins"/>
              </a:rPr>
              <a:t>L</a:t>
            </a:r>
            <a:r>
              <a:rPr lang="es-MX" sz="2400" i="0">
                <a:solidFill>
                  <a:srgbClr val="000000"/>
                </a:solidFill>
                <a:latin typeface="Poppins"/>
                <a:ea typeface="Poppins"/>
                <a:cs typeface="Poppins"/>
                <a:sym typeface="Poppins"/>
              </a:rPr>
              <a:t>ista priorizada de todo lo que necesita el producto, gestionada por el Product Owner.</a:t>
            </a:r>
            <a:endParaRPr sz="2400" i="0">
              <a:solidFill>
                <a:srgbClr val="000000"/>
              </a:solidFill>
              <a:latin typeface="Poppins"/>
              <a:ea typeface="Poppins"/>
              <a:cs typeface="Poppins"/>
              <a:sym typeface="Poppins"/>
            </a:endParaRPr>
          </a:p>
        </p:txBody>
      </p:sp>
      <p:sp>
        <p:nvSpPr>
          <p:cNvPr id="272" name="Google Shape;272;p6"/>
          <p:cNvSpPr txBox="1"/>
          <p:nvPr/>
        </p:nvSpPr>
        <p:spPr>
          <a:xfrm>
            <a:off x="1424941" y="5674945"/>
            <a:ext cx="6858000" cy="110799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solidFill>
                  <a:srgbClr val="000000"/>
                </a:solidFill>
                <a:latin typeface="Poppins"/>
                <a:ea typeface="Poppins"/>
                <a:cs typeface="Poppins"/>
                <a:sym typeface="Poppins"/>
              </a:rPr>
              <a:t>C</a:t>
            </a:r>
            <a:r>
              <a:rPr lang="es-MX" sz="2400" i="0">
                <a:solidFill>
                  <a:srgbClr val="000000"/>
                </a:solidFill>
                <a:latin typeface="Poppins"/>
                <a:ea typeface="Poppins"/>
                <a:cs typeface="Poppins"/>
                <a:sym typeface="Poppins"/>
              </a:rPr>
              <a:t>onjunto de tareas que el equipo selecciona del Product Backlog para trabajar durante un sprint.</a:t>
            </a:r>
            <a:endParaRPr sz="2400" i="0">
              <a:solidFill>
                <a:srgbClr val="000000"/>
              </a:solidFill>
              <a:latin typeface="Poppins"/>
              <a:ea typeface="Poppins"/>
              <a:cs typeface="Poppins"/>
              <a:sym typeface="Poppins"/>
            </a:endParaRPr>
          </a:p>
        </p:txBody>
      </p:sp>
      <p:sp>
        <p:nvSpPr>
          <p:cNvPr id="273" name="Google Shape;273;p6"/>
          <p:cNvSpPr txBox="1"/>
          <p:nvPr/>
        </p:nvSpPr>
        <p:spPr>
          <a:xfrm>
            <a:off x="1424941" y="7730390"/>
            <a:ext cx="6858000" cy="73866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solidFill>
                  <a:srgbClr val="000000"/>
                </a:solidFill>
                <a:latin typeface="Poppins"/>
                <a:ea typeface="Poppins"/>
                <a:cs typeface="Poppins"/>
                <a:sym typeface="Poppins"/>
              </a:rPr>
              <a:t>Resultado funcional y usable del trabajo realizado durante un sprint.</a:t>
            </a:r>
            <a:endParaRPr sz="2400" i="0">
              <a:solidFill>
                <a:srgbClr val="000000"/>
              </a:solidFill>
              <a:latin typeface="Poppins"/>
              <a:ea typeface="Poppins"/>
              <a:cs typeface="Poppins"/>
              <a:sym typeface="Poppins"/>
            </a:endParaRPr>
          </a:p>
        </p:txBody>
      </p:sp>
      <p:sp>
        <p:nvSpPr>
          <p:cNvPr id="274" name="Google Shape;274;p6"/>
          <p:cNvSpPr txBox="1"/>
          <p:nvPr/>
        </p:nvSpPr>
        <p:spPr>
          <a:xfrm>
            <a:off x="9613475" y="1806235"/>
            <a:ext cx="7965160" cy="73866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solidFill>
                  <a:schemeClr val="dk1"/>
                </a:solidFill>
                <a:latin typeface="Poppins"/>
                <a:ea typeface="Poppins"/>
                <a:cs typeface="Poppins"/>
                <a:sym typeface="Poppins"/>
              </a:rPr>
              <a:t>Ciclo de trabajo (de 1 a 4 semanas) en el que el equipo desarrolla una parte funcional del producto.</a:t>
            </a:r>
            <a:endParaRPr sz="2400" i="0">
              <a:solidFill>
                <a:srgbClr val="000000"/>
              </a:solidFill>
              <a:latin typeface="Poppins"/>
              <a:ea typeface="Poppins"/>
              <a:cs typeface="Poppins"/>
              <a:sym typeface="Poppins"/>
            </a:endParaRPr>
          </a:p>
        </p:txBody>
      </p:sp>
      <p:sp>
        <p:nvSpPr>
          <p:cNvPr id="275" name="Google Shape;275;p6"/>
          <p:cNvSpPr txBox="1"/>
          <p:nvPr/>
        </p:nvSpPr>
        <p:spPr>
          <a:xfrm>
            <a:off x="9605947" y="3414236"/>
            <a:ext cx="7965160" cy="73866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solidFill>
                  <a:srgbClr val="000000"/>
                </a:solidFill>
                <a:latin typeface="Poppins"/>
                <a:ea typeface="Poppins"/>
                <a:cs typeface="Poppins"/>
                <a:sym typeface="Poppins"/>
              </a:rPr>
              <a:t>Reunión al inicio del sprint donde se define qué se va a hacer y cómo se va a lograr.</a:t>
            </a:r>
            <a:endParaRPr sz="2400" i="0">
              <a:solidFill>
                <a:srgbClr val="000000"/>
              </a:solidFill>
              <a:latin typeface="Poppins"/>
              <a:ea typeface="Poppins"/>
              <a:cs typeface="Poppins"/>
              <a:sym typeface="Poppins"/>
            </a:endParaRPr>
          </a:p>
        </p:txBody>
      </p:sp>
      <p:sp>
        <p:nvSpPr>
          <p:cNvPr id="276" name="Google Shape;276;p6"/>
          <p:cNvSpPr txBox="1"/>
          <p:nvPr/>
        </p:nvSpPr>
        <p:spPr>
          <a:xfrm>
            <a:off x="9640904" y="5001345"/>
            <a:ext cx="8133084" cy="110799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solidFill>
                  <a:srgbClr val="000000"/>
                </a:solidFill>
                <a:latin typeface="Poppins"/>
                <a:ea typeface="Poppins"/>
                <a:cs typeface="Poppins"/>
                <a:sym typeface="Poppins"/>
              </a:rPr>
              <a:t>Reunión diaria de 15 minutos para que el equipo sincronice avances, planifique el día y detecte bloqueos.</a:t>
            </a:r>
            <a:endParaRPr sz="2400" i="0">
              <a:solidFill>
                <a:srgbClr val="000000"/>
              </a:solidFill>
              <a:latin typeface="Poppins"/>
              <a:ea typeface="Poppins"/>
              <a:cs typeface="Poppins"/>
              <a:sym typeface="Poppins"/>
            </a:endParaRPr>
          </a:p>
        </p:txBody>
      </p:sp>
      <p:sp>
        <p:nvSpPr>
          <p:cNvPr id="277" name="Google Shape;277;p6"/>
          <p:cNvSpPr txBox="1"/>
          <p:nvPr/>
        </p:nvSpPr>
        <p:spPr>
          <a:xfrm>
            <a:off x="9613475" y="6998653"/>
            <a:ext cx="7965160" cy="73866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solidFill>
                  <a:srgbClr val="000000"/>
                </a:solidFill>
                <a:latin typeface="Poppins"/>
                <a:ea typeface="Poppins"/>
                <a:cs typeface="Poppins"/>
                <a:sym typeface="Poppins"/>
              </a:rPr>
              <a:t>Al final del sprint, el equipo muestra el trabajo hecho y recoge feedback del cliente o stakeholders.</a:t>
            </a:r>
            <a:endParaRPr sz="2400" i="0">
              <a:solidFill>
                <a:srgbClr val="000000"/>
              </a:solidFill>
              <a:latin typeface="Poppins"/>
              <a:ea typeface="Poppins"/>
              <a:cs typeface="Poppins"/>
              <a:sym typeface="Poppins"/>
            </a:endParaRPr>
          </a:p>
        </p:txBody>
      </p:sp>
      <p:sp>
        <p:nvSpPr>
          <p:cNvPr id="278" name="Google Shape;278;p6"/>
          <p:cNvSpPr txBox="1"/>
          <p:nvPr/>
        </p:nvSpPr>
        <p:spPr>
          <a:xfrm>
            <a:off x="9608246" y="8639822"/>
            <a:ext cx="7970389" cy="110799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solidFill>
                  <a:srgbClr val="000000"/>
                </a:solidFill>
                <a:latin typeface="Poppins"/>
                <a:ea typeface="Poppins"/>
                <a:cs typeface="Poppins"/>
                <a:sym typeface="Poppins"/>
              </a:rPr>
              <a:t>Reunión interna para reflexionar y mejorar: ¿qué funcionó, qué no, y qué se puede hacer mejor en el próximo sprint?</a:t>
            </a:r>
            <a:endParaRPr sz="2400" i="0">
              <a:solidFill>
                <a:srgbClr val="000000"/>
              </a:solidFill>
              <a:latin typeface="Poppins"/>
              <a:ea typeface="Poppins"/>
              <a:cs typeface="Poppins"/>
              <a:sym typeface="Poppi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283" name="Google Shape;283;g362559cb20c_0_155"/>
          <p:cNvGrpSpPr/>
          <p:nvPr/>
        </p:nvGrpSpPr>
        <p:grpSpPr>
          <a:xfrm>
            <a:off x="720000" y="171243"/>
            <a:ext cx="5574998" cy="669548"/>
            <a:chOff x="0" y="0"/>
            <a:chExt cx="7433330" cy="892731"/>
          </a:xfrm>
        </p:grpSpPr>
        <p:grpSp>
          <p:nvGrpSpPr>
            <p:cNvPr id="284" name="Google Shape;284;g362559cb20c_0_155"/>
            <p:cNvGrpSpPr/>
            <p:nvPr/>
          </p:nvGrpSpPr>
          <p:grpSpPr>
            <a:xfrm>
              <a:off x="0" y="0"/>
              <a:ext cx="7433330" cy="892731"/>
              <a:chOff x="0" y="0"/>
              <a:chExt cx="1742214" cy="209237"/>
            </a:xfrm>
          </p:grpSpPr>
          <p:sp>
            <p:nvSpPr>
              <p:cNvPr id="285" name="Google Shape;285;g362559cb20c_0_155"/>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29">
                    <a:srgbClr val="C20052"/>
                  </a:gs>
                  <a:gs pos="66670">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6" name="Google Shape;286;g362559cb20c_0_155"/>
              <p:cNvSpPr txBox="1"/>
              <p:nvPr/>
            </p:nvSpPr>
            <p:spPr>
              <a:xfrm>
                <a:off x="0" y="0"/>
                <a:ext cx="1742100" cy="209100"/>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87" name="Google Shape;287;g362559cb20c_0_155"/>
            <p:cNvSpPr txBox="1"/>
            <p:nvPr/>
          </p:nvSpPr>
          <p:spPr>
            <a:xfrm>
              <a:off x="126003" y="106636"/>
              <a:ext cx="7181400" cy="630300"/>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a:ea typeface="Poppins"/>
                  <a:cs typeface="Poppins"/>
                  <a:sym typeface="Poppins"/>
                </a:rPr>
                <a:t>Historias de Usuario</a:t>
              </a:r>
              <a:endParaRPr sz="3071" b="1">
                <a:solidFill>
                  <a:srgbClr val="FFFFFF"/>
                </a:solidFill>
                <a:latin typeface="Poppins"/>
                <a:ea typeface="Poppins"/>
                <a:cs typeface="Poppins"/>
                <a:sym typeface="Poppins"/>
              </a:endParaRPr>
            </a:p>
          </p:txBody>
        </p:sp>
      </p:grpSp>
      <p:pic>
        <p:nvPicPr>
          <p:cNvPr id="288" name="Google Shape;288;g362559cb20c_0_155"/>
          <p:cNvPicPr preferRelativeResize="0"/>
          <p:nvPr/>
        </p:nvPicPr>
        <p:blipFill>
          <a:blip r:embed="rId3">
            <a:alphaModFix/>
          </a:blip>
          <a:stretch>
            <a:fillRect/>
          </a:stretch>
        </p:blipFill>
        <p:spPr>
          <a:xfrm>
            <a:off x="6987025" y="1931888"/>
            <a:ext cx="10186602" cy="6791076"/>
          </a:xfrm>
          <a:prstGeom prst="rect">
            <a:avLst/>
          </a:prstGeom>
          <a:noFill/>
          <a:ln>
            <a:noFill/>
          </a:ln>
        </p:spPr>
      </p:pic>
      <p:sp>
        <p:nvSpPr>
          <p:cNvPr id="289" name="Google Shape;289;g362559cb20c_0_155"/>
          <p:cNvSpPr txBox="1"/>
          <p:nvPr/>
        </p:nvSpPr>
        <p:spPr>
          <a:xfrm>
            <a:off x="720000" y="2332600"/>
            <a:ext cx="5907900" cy="69267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3000">
                <a:solidFill>
                  <a:schemeClr val="dk1"/>
                </a:solidFill>
                <a:latin typeface="Calibri"/>
                <a:ea typeface="Calibri"/>
                <a:cs typeface="Calibri"/>
                <a:sym typeface="Calibri"/>
              </a:rPr>
              <a:t>Yo, como usuario cliente, necesito iniciar sesión para poder acceder a la plataforma.</a:t>
            </a:r>
            <a:endParaRPr sz="3000">
              <a:solidFill>
                <a:schemeClr val="dk1"/>
              </a:solidFill>
              <a:latin typeface="Calibri"/>
              <a:ea typeface="Calibri"/>
              <a:cs typeface="Calibri"/>
              <a:sym typeface="Calibri"/>
            </a:endParaRPr>
          </a:p>
          <a:p>
            <a:pPr marL="0" marR="0" lvl="0" indent="0" algn="l" rtl="0">
              <a:spcBef>
                <a:spcPts val="0"/>
              </a:spcBef>
              <a:spcAft>
                <a:spcPts val="0"/>
              </a:spcAft>
              <a:buNone/>
            </a:pPr>
            <a:endParaRPr sz="3000">
              <a:solidFill>
                <a:schemeClr val="dk1"/>
              </a:solidFill>
              <a:latin typeface="Calibri"/>
              <a:ea typeface="Calibri"/>
              <a:cs typeface="Calibri"/>
              <a:sym typeface="Calibri"/>
            </a:endParaRPr>
          </a:p>
          <a:p>
            <a:pPr marL="0" marR="0" lvl="0" indent="0" algn="l" rtl="0">
              <a:spcBef>
                <a:spcPts val="0"/>
              </a:spcBef>
              <a:spcAft>
                <a:spcPts val="0"/>
              </a:spcAft>
              <a:buNone/>
            </a:pPr>
            <a:r>
              <a:rPr lang="es-MX" sz="3000">
                <a:solidFill>
                  <a:schemeClr val="dk1"/>
                </a:solidFill>
                <a:latin typeface="Calibri"/>
                <a:ea typeface="Calibri"/>
                <a:cs typeface="Calibri"/>
                <a:sym typeface="Calibri"/>
              </a:rPr>
              <a:t>Criterios de aceptación:</a:t>
            </a:r>
            <a:endParaRPr sz="3000">
              <a:solidFill>
                <a:schemeClr val="dk1"/>
              </a:solidFill>
              <a:latin typeface="Calibri"/>
              <a:ea typeface="Calibri"/>
              <a:cs typeface="Calibri"/>
              <a:sym typeface="Calibri"/>
            </a:endParaRPr>
          </a:p>
          <a:p>
            <a:pPr marL="0" marR="0" lvl="0" indent="0" algn="l" rtl="0">
              <a:spcBef>
                <a:spcPts val="0"/>
              </a:spcBef>
              <a:spcAft>
                <a:spcPts val="0"/>
              </a:spcAft>
              <a:buNone/>
            </a:pPr>
            <a:endParaRPr sz="3000">
              <a:solidFill>
                <a:schemeClr val="dk1"/>
              </a:solidFill>
              <a:latin typeface="Calibri"/>
              <a:ea typeface="Calibri"/>
              <a:cs typeface="Calibri"/>
              <a:sym typeface="Calibri"/>
            </a:endParaRPr>
          </a:p>
          <a:p>
            <a:pPr marL="457200" marR="0" lvl="0" indent="-419100" algn="l" rtl="0">
              <a:spcBef>
                <a:spcPts val="0"/>
              </a:spcBef>
              <a:spcAft>
                <a:spcPts val="0"/>
              </a:spcAft>
              <a:buClr>
                <a:schemeClr val="dk1"/>
              </a:buClr>
              <a:buSzPts val="3000"/>
              <a:buFont typeface="Calibri"/>
              <a:buChar char="●"/>
            </a:pPr>
            <a:r>
              <a:rPr lang="es-MX" sz="3000">
                <a:solidFill>
                  <a:schemeClr val="dk1"/>
                </a:solidFill>
                <a:latin typeface="Calibri"/>
                <a:ea typeface="Calibri"/>
                <a:cs typeface="Calibri"/>
                <a:sym typeface="Calibri"/>
              </a:rPr>
              <a:t>Cuando digite la contraseña los caracteres deben ser reemplazados por ‘*’</a:t>
            </a:r>
            <a:endParaRPr sz="3000">
              <a:solidFill>
                <a:schemeClr val="dk1"/>
              </a:solidFill>
              <a:latin typeface="Calibri"/>
              <a:ea typeface="Calibri"/>
              <a:cs typeface="Calibri"/>
              <a:sym typeface="Calibri"/>
            </a:endParaRPr>
          </a:p>
          <a:p>
            <a:pPr marL="457200" marR="0" lvl="0" indent="0" algn="l" rtl="0">
              <a:spcBef>
                <a:spcPts val="0"/>
              </a:spcBef>
              <a:spcAft>
                <a:spcPts val="0"/>
              </a:spcAft>
              <a:buNone/>
            </a:pPr>
            <a:endParaRPr sz="3000">
              <a:solidFill>
                <a:schemeClr val="dk1"/>
              </a:solidFill>
              <a:latin typeface="Calibri"/>
              <a:ea typeface="Calibri"/>
              <a:cs typeface="Calibri"/>
              <a:sym typeface="Calibri"/>
            </a:endParaRPr>
          </a:p>
          <a:p>
            <a:pPr marL="457200" marR="0" lvl="0" indent="-419100" algn="l" rtl="0">
              <a:spcBef>
                <a:spcPts val="0"/>
              </a:spcBef>
              <a:spcAft>
                <a:spcPts val="0"/>
              </a:spcAft>
              <a:buClr>
                <a:schemeClr val="dk1"/>
              </a:buClr>
              <a:buSzPts val="3000"/>
              <a:buFont typeface="Calibri"/>
              <a:buChar char="●"/>
            </a:pPr>
            <a:r>
              <a:rPr lang="es-MX" sz="3000">
                <a:solidFill>
                  <a:schemeClr val="dk1"/>
                </a:solidFill>
                <a:latin typeface="Calibri"/>
                <a:ea typeface="Calibri"/>
                <a:cs typeface="Calibri"/>
                <a:sym typeface="Calibri"/>
              </a:rPr>
              <a:t>Debe validarse que tanto correo como contraseña sean digitados para iniciar sesión.</a:t>
            </a:r>
            <a:endParaRPr sz="3000">
              <a:solidFill>
                <a:schemeClr val="dk1"/>
              </a:solidFill>
              <a:latin typeface="Calibri"/>
              <a:ea typeface="Calibri"/>
              <a:cs typeface="Calibri"/>
              <a:sym typeface="Calibri"/>
            </a:endParaRPr>
          </a:p>
          <a:p>
            <a:pPr marL="0" marR="0" lvl="0" indent="0" algn="l" rtl="0">
              <a:spcBef>
                <a:spcPts val="0"/>
              </a:spcBef>
              <a:spcAft>
                <a:spcPts val="0"/>
              </a:spcAft>
              <a:buNone/>
            </a:pPr>
            <a:endParaRPr sz="3000">
              <a:solidFill>
                <a:schemeClr val="dk1"/>
              </a:solidFill>
              <a:latin typeface="Calibri"/>
              <a:ea typeface="Calibri"/>
              <a:cs typeface="Calibri"/>
              <a:sym typeface="Calibri"/>
            </a:endParaRPr>
          </a:p>
          <a:p>
            <a:pPr marL="457200" marR="0" lvl="0" indent="-419100" algn="l" rtl="0">
              <a:spcBef>
                <a:spcPts val="0"/>
              </a:spcBef>
              <a:spcAft>
                <a:spcPts val="0"/>
              </a:spcAft>
              <a:buClr>
                <a:schemeClr val="dk1"/>
              </a:buClr>
              <a:buSzPts val="3000"/>
              <a:buFont typeface="Calibri"/>
              <a:buChar char="●"/>
            </a:pPr>
            <a:r>
              <a:rPr lang="es-MX" sz="3000">
                <a:solidFill>
                  <a:schemeClr val="dk1"/>
                </a:solidFill>
                <a:latin typeface="Calibri"/>
                <a:ea typeface="Calibri"/>
                <a:cs typeface="Calibri"/>
                <a:sym typeface="Calibri"/>
              </a:rPr>
              <a:t>etc.</a:t>
            </a:r>
            <a:endParaRPr sz="300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g362559cb20c_0_176"/>
          <p:cNvSpPr/>
          <p:nvPr/>
        </p:nvSpPr>
        <p:spPr>
          <a:xfrm>
            <a:off x="15953941" y="9227480"/>
            <a:ext cx="1388509" cy="644269"/>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95" name="Google Shape;295;g362559cb20c_0_176"/>
          <p:cNvGrpSpPr/>
          <p:nvPr/>
        </p:nvGrpSpPr>
        <p:grpSpPr>
          <a:xfrm>
            <a:off x="17896095" y="-144661"/>
            <a:ext cx="454224" cy="10431660"/>
            <a:chOff x="-14" y="-192881"/>
            <a:chExt cx="605632" cy="13908880"/>
          </a:xfrm>
        </p:grpSpPr>
        <p:grpSp>
          <p:nvGrpSpPr>
            <p:cNvPr id="296" name="Google Shape;296;g362559cb20c_0_176"/>
            <p:cNvGrpSpPr/>
            <p:nvPr/>
          </p:nvGrpSpPr>
          <p:grpSpPr>
            <a:xfrm>
              <a:off x="77114" y="-192881"/>
              <a:ext cx="444994" cy="13908880"/>
              <a:chOff x="0" y="-38100"/>
              <a:chExt cx="87900" cy="2747433"/>
            </a:xfrm>
          </p:grpSpPr>
          <p:sp>
            <p:nvSpPr>
              <p:cNvPr id="297" name="Google Shape;297;g362559cb20c_0_176"/>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29">
                    <a:srgbClr val="700A89"/>
                  </a:gs>
                  <a:gs pos="66670">
                    <a:srgbClr val="C20052"/>
                  </a:gs>
                  <a:gs pos="100000">
                    <a:srgbClr val="FF0055"/>
                  </a:gs>
                </a:gsLst>
                <a:lin ang="5400012"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8" name="Google Shape;298;g362559cb20c_0_176"/>
              <p:cNvSpPr txBox="1"/>
              <p:nvPr/>
            </p:nvSpPr>
            <p:spPr>
              <a:xfrm>
                <a:off x="0" y="-38100"/>
                <a:ext cx="87900" cy="2747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99" name="Google Shape;299;g362559cb20c_0_176"/>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0" name="Google Shape;300;g362559cb20c_0_176"/>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01" name="Google Shape;301;g362559cb20c_0_176"/>
            <p:cNvGrpSpPr/>
            <p:nvPr/>
          </p:nvGrpSpPr>
          <p:grpSpPr>
            <a:xfrm rot="1460618">
              <a:off x="4952" y="749109"/>
              <a:ext cx="595701" cy="152579"/>
              <a:chOff x="0" y="-38100"/>
              <a:chExt cx="1355149" cy="347100"/>
            </a:xfrm>
          </p:grpSpPr>
          <p:sp>
            <p:nvSpPr>
              <p:cNvPr id="302" name="Google Shape;302;g362559cb20c_0_176"/>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3" name="Google Shape;303;g362559cb20c_0_176"/>
              <p:cNvSpPr txBox="1"/>
              <p:nvPr/>
            </p:nvSpPr>
            <p:spPr>
              <a:xfrm>
                <a:off x="0" y="-38100"/>
                <a:ext cx="1355100" cy="3471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304" name="Google Shape;304;g362559cb20c_0_176"/>
          <p:cNvGrpSpPr/>
          <p:nvPr/>
        </p:nvGrpSpPr>
        <p:grpSpPr>
          <a:xfrm>
            <a:off x="1131100" y="598475"/>
            <a:ext cx="15882053" cy="650870"/>
            <a:chOff x="0" y="0"/>
            <a:chExt cx="7433330" cy="867826"/>
          </a:xfrm>
        </p:grpSpPr>
        <p:grpSp>
          <p:nvGrpSpPr>
            <p:cNvPr id="305" name="Google Shape;305;g362559cb20c_0_176"/>
            <p:cNvGrpSpPr/>
            <p:nvPr/>
          </p:nvGrpSpPr>
          <p:grpSpPr>
            <a:xfrm>
              <a:off x="0" y="0"/>
              <a:ext cx="7433330" cy="867826"/>
              <a:chOff x="0" y="0"/>
              <a:chExt cx="1742214" cy="203400"/>
            </a:xfrm>
          </p:grpSpPr>
          <p:sp>
            <p:nvSpPr>
              <p:cNvPr id="306" name="Google Shape;306;g362559cb20c_0_176"/>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29">
                    <a:srgbClr val="C20052"/>
                  </a:gs>
                  <a:gs pos="66670">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7" name="Google Shape;307;g362559cb20c_0_176"/>
              <p:cNvSpPr txBox="1"/>
              <p:nvPr/>
            </p:nvSpPr>
            <p:spPr>
              <a:xfrm>
                <a:off x="0" y="0"/>
                <a:ext cx="1742100" cy="203400"/>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308" name="Google Shape;308;g362559cb20c_0_176"/>
            <p:cNvSpPr txBox="1"/>
            <p:nvPr/>
          </p:nvSpPr>
          <p:spPr>
            <a:xfrm>
              <a:off x="126003" y="106636"/>
              <a:ext cx="7181400" cy="630300"/>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Medium"/>
                  <a:ea typeface="Poppins Medium"/>
                  <a:cs typeface="Poppins Medium"/>
                  <a:sym typeface="Poppins Medium"/>
                </a:rPr>
                <a:t>Componentes</a:t>
              </a:r>
              <a:endParaRPr/>
            </a:p>
          </p:txBody>
        </p:sp>
      </p:grpSp>
      <p:sp>
        <p:nvSpPr>
          <p:cNvPr id="309" name="Google Shape;309;g362559cb20c_0_176"/>
          <p:cNvSpPr/>
          <p:nvPr/>
        </p:nvSpPr>
        <p:spPr>
          <a:xfrm>
            <a:off x="7688969" y="2017846"/>
            <a:ext cx="411534" cy="520054"/>
          </a:xfrm>
          <a:custGeom>
            <a:avLst/>
            <a:gdLst/>
            <a:ahLst/>
            <a:cxnLst/>
            <a:rect l="l" t="t" r="r" b="b"/>
            <a:pathLst>
              <a:path w="411534" h="448322" extrusionOk="0">
                <a:moveTo>
                  <a:pt x="0" y="0"/>
                </a:moveTo>
                <a:lnTo>
                  <a:pt x="411534" y="0"/>
                </a:lnTo>
                <a:lnTo>
                  <a:pt x="411534" y="448322"/>
                </a:lnTo>
                <a:lnTo>
                  <a:pt x="0" y="448322"/>
                </a:lnTo>
                <a:lnTo>
                  <a:pt x="0" y="0"/>
                </a:lnTo>
                <a:close/>
              </a:path>
            </a:pathLst>
          </a:custGeom>
          <a:blipFill rotWithShape="1">
            <a:blip r:embed="rId5">
              <a:alphaModFix/>
            </a:blip>
            <a:stretch>
              <a:fillRect l="-34848" t="-41827" r="-26418" b="-5105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0" name="Google Shape;310;g362559cb20c_0_176"/>
          <p:cNvSpPr/>
          <p:nvPr/>
        </p:nvSpPr>
        <p:spPr>
          <a:xfrm>
            <a:off x="7688968" y="3982058"/>
            <a:ext cx="411534" cy="520054"/>
          </a:xfrm>
          <a:custGeom>
            <a:avLst/>
            <a:gdLst/>
            <a:ahLst/>
            <a:cxnLst/>
            <a:rect l="l" t="t" r="r" b="b"/>
            <a:pathLst>
              <a:path w="411534" h="448322" extrusionOk="0">
                <a:moveTo>
                  <a:pt x="0" y="0"/>
                </a:moveTo>
                <a:lnTo>
                  <a:pt x="411534" y="0"/>
                </a:lnTo>
                <a:lnTo>
                  <a:pt x="411534" y="448321"/>
                </a:lnTo>
                <a:lnTo>
                  <a:pt x="0" y="448321"/>
                </a:lnTo>
                <a:lnTo>
                  <a:pt x="0" y="0"/>
                </a:lnTo>
                <a:close/>
              </a:path>
            </a:pathLst>
          </a:custGeom>
          <a:blipFill rotWithShape="1">
            <a:blip r:embed="rId5">
              <a:alphaModFix/>
            </a:blip>
            <a:stretch>
              <a:fillRect l="-34848" t="-41827" r="-26418" b="-5105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1" name="Google Shape;311;g362559cb20c_0_176"/>
          <p:cNvSpPr/>
          <p:nvPr/>
        </p:nvSpPr>
        <p:spPr>
          <a:xfrm>
            <a:off x="7685900" y="6129533"/>
            <a:ext cx="411534" cy="520054"/>
          </a:xfrm>
          <a:custGeom>
            <a:avLst/>
            <a:gdLst/>
            <a:ahLst/>
            <a:cxnLst/>
            <a:rect l="l" t="t" r="r" b="b"/>
            <a:pathLst>
              <a:path w="411534" h="448322" extrusionOk="0">
                <a:moveTo>
                  <a:pt x="0" y="0"/>
                </a:moveTo>
                <a:lnTo>
                  <a:pt x="411534" y="0"/>
                </a:lnTo>
                <a:lnTo>
                  <a:pt x="411534" y="448322"/>
                </a:lnTo>
                <a:lnTo>
                  <a:pt x="0" y="448322"/>
                </a:lnTo>
                <a:lnTo>
                  <a:pt x="0" y="0"/>
                </a:lnTo>
                <a:close/>
              </a:path>
            </a:pathLst>
          </a:custGeom>
          <a:blipFill rotWithShape="1">
            <a:blip r:embed="rId5">
              <a:alphaModFix/>
            </a:blip>
            <a:stretch>
              <a:fillRect l="-34848" t="-41827" r="-26418" b="-5105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2" name="Google Shape;312;g362559cb20c_0_176"/>
          <p:cNvSpPr/>
          <p:nvPr/>
        </p:nvSpPr>
        <p:spPr>
          <a:xfrm>
            <a:off x="1131100" y="2657075"/>
            <a:ext cx="5843278" cy="5644194"/>
          </a:xfrm>
          <a:custGeom>
            <a:avLst/>
            <a:gdLst/>
            <a:ahLst/>
            <a:cxnLst/>
            <a:rect l="l" t="t" r="r" b="b"/>
            <a:pathLst>
              <a:path w="5397947" h="4972858" extrusionOk="0">
                <a:moveTo>
                  <a:pt x="0" y="0"/>
                </a:moveTo>
                <a:lnTo>
                  <a:pt x="5397947" y="0"/>
                </a:lnTo>
                <a:lnTo>
                  <a:pt x="5397947" y="4972859"/>
                </a:lnTo>
                <a:lnTo>
                  <a:pt x="0" y="4972859"/>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3" name="Google Shape;313;g362559cb20c_0_176"/>
          <p:cNvSpPr txBox="1"/>
          <p:nvPr/>
        </p:nvSpPr>
        <p:spPr>
          <a:xfrm>
            <a:off x="8425192" y="2005875"/>
            <a:ext cx="5786100" cy="36930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a:latin typeface="Poppins"/>
                <a:ea typeface="Poppins"/>
                <a:cs typeface="Poppins"/>
                <a:sym typeface="Poppins"/>
              </a:rPr>
              <a:t>Definition of Ready </a:t>
            </a:r>
            <a:r>
              <a:rPr lang="es-MX" sz="2400" b="1" i="0">
                <a:solidFill>
                  <a:srgbClr val="000000"/>
                </a:solidFill>
                <a:latin typeface="Poppins"/>
                <a:ea typeface="Poppins"/>
                <a:cs typeface="Poppins"/>
                <a:sym typeface="Poppins"/>
              </a:rPr>
              <a:t>(</a:t>
            </a:r>
            <a:r>
              <a:rPr lang="es-MX" sz="2400" b="1">
                <a:latin typeface="Poppins"/>
                <a:ea typeface="Poppins"/>
                <a:cs typeface="Poppins"/>
                <a:sym typeface="Poppins"/>
              </a:rPr>
              <a:t>DoR)</a:t>
            </a:r>
            <a:endParaRPr/>
          </a:p>
        </p:txBody>
      </p:sp>
      <p:sp>
        <p:nvSpPr>
          <p:cNvPr id="314" name="Google Shape;314;g362559cb20c_0_176"/>
          <p:cNvSpPr txBox="1"/>
          <p:nvPr/>
        </p:nvSpPr>
        <p:spPr>
          <a:xfrm>
            <a:off x="8425175" y="3965725"/>
            <a:ext cx="7693200" cy="36930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a:latin typeface="Poppins"/>
                <a:ea typeface="Poppins"/>
                <a:cs typeface="Poppins"/>
                <a:sym typeface="Poppins"/>
              </a:rPr>
              <a:t>Definition of Done </a:t>
            </a:r>
            <a:r>
              <a:rPr lang="es-MX" sz="2400" b="1" i="0">
                <a:solidFill>
                  <a:srgbClr val="000000"/>
                </a:solidFill>
                <a:latin typeface="Poppins"/>
                <a:ea typeface="Poppins"/>
                <a:cs typeface="Poppins"/>
                <a:sym typeface="Poppins"/>
              </a:rPr>
              <a:t>(</a:t>
            </a:r>
            <a:r>
              <a:rPr lang="es-MX" sz="2400" b="1">
                <a:latin typeface="Poppins"/>
                <a:ea typeface="Poppins"/>
                <a:cs typeface="Poppins"/>
                <a:sym typeface="Poppins"/>
              </a:rPr>
              <a:t>DoD</a:t>
            </a:r>
            <a:r>
              <a:rPr lang="es-MX" sz="2400" b="1" i="0">
                <a:solidFill>
                  <a:srgbClr val="000000"/>
                </a:solidFill>
                <a:latin typeface="Poppins"/>
                <a:ea typeface="Poppins"/>
                <a:cs typeface="Poppins"/>
                <a:sym typeface="Poppins"/>
              </a:rPr>
              <a:t>)</a:t>
            </a:r>
            <a:endParaRPr/>
          </a:p>
        </p:txBody>
      </p:sp>
      <p:sp>
        <p:nvSpPr>
          <p:cNvPr id="315" name="Google Shape;315;g362559cb20c_0_176"/>
          <p:cNvSpPr txBox="1"/>
          <p:nvPr/>
        </p:nvSpPr>
        <p:spPr>
          <a:xfrm>
            <a:off x="8429939" y="6117558"/>
            <a:ext cx="3323100" cy="36930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a:latin typeface="Poppins"/>
                <a:ea typeface="Poppins"/>
                <a:cs typeface="Poppins"/>
                <a:sym typeface="Poppins"/>
              </a:rPr>
              <a:t>Story Points</a:t>
            </a:r>
            <a:endParaRPr/>
          </a:p>
        </p:txBody>
      </p:sp>
      <p:sp>
        <p:nvSpPr>
          <p:cNvPr id="316" name="Google Shape;316;g362559cb20c_0_176"/>
          <p:cNvSpPr txBox="1"/>
          <p:nvPr/>
        </p:nvSpPr>
        <p:spPr>
          <a:xfrm>
            <a:off x="8407752" y="2707100"/>
            <a:ext cx="7546200" cy="11082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Clr>
                <a:schemeClr val="dk1"/>
              </a:buClr>
              <a:buFont typeface="Arial"/>
              <a:buNone/>
            </a:pPr>
            <a:r>
              <a:rPr lang="es-MX" sz="2400">
                <a:solidFill>
                  <a:schemeClr val="dk1"/>
                </a:solidFill>
                <a:latin typeface="Poppins"/>
                <a:ea typeface="Poppins"/>
                <a:cs typeface="Poppins"/>
                <a:sym typeface="Poppins"/>
              </a:rPr>
              <a:t>Es el checklist para asegurar que una HU está lista para ser tomada por el equipo de desarrollo</a:t>
            </a:r>
            <a:endParaRPr>
              <a:solidFill>
                <a:schemeClr val="dk1"/>
              </a:solidFill>
            </a:endParaRPr>
          </a:p>
          <a:p>
            <a:pPr marL="0" marR="0" lvl="0" indent="0" algn="l" rtl="0">
              <a:spcBef>
                <a:spcPts val="0"/>
              </a:spcBef>
              <a:spcAft>
                <a:spcPts val="0"/>
              </a:spcAft>
              <a:buNone/>
            </a:pPr>
            <a:endParaRPr sz="2400">
              <a:latin typeface="Poppins"/>
              <a:ea typeface="Poppins"/>
              <a:cs typeface="Poppins"/>
              <a:sym typeface="Poppins"/>
            </a:endParaRPr>
          </a:p>
        </p:txBody>
      </p:sp>
      <p:sp>
        <p:nvSpPr>
          <p:cNvPr id="317" name="Google Shape;317;g362559cb20c_0_176"/>
          <p:cNvSpPr txBox="1"/>
          <p:nvPr/>
        </p:nvSpPr>
        <p:spPr>
          <a:xfrm>
            <a:off x="8425212" y="4686354"/>
            <a:ext cx="7279500" cy="886500"/>
          </a:xfrm>
          <a:prstGeom prst="rect">
            <a:avLst/>
          </a:prstGeom>
          <a:noFill/>
          <a:ln>
            <a:noFill/>
          </a:ln>
        </p:spPr>
        <p:txBody>
          <a:bodyPr spcFirstLastPara="1" wrap="square" lIns="0" tIns="0" rIns="0" bIns="0" anchor="t" anchorCtr="0">
            <a:spAutoFit/>
          </a:bodyPr>
          <a:lstStyle/>
          <a:p>
            <a:pPr marL="0" lvl="0" indent="0" algn="l" rtl="0">
              <a:lnSpc>
                <a:spcPct val="139958"/>
              </a:lnSpc>
              <a:spcBef>
                <a:spcPts val="0"/>
              </a:spcBef>
              <a:spcAft>
                <a:spcPts val="0"/>
              </a:spcAft>
              <a:buClr>
                <a:schemeClr val="dk1"/>
              </a:buClr>
              <a:buFont typeface="Arial"/>
              <a:buNone/>
            </a:pPr>
            <a:r>
              <a:rPr lang="es-MX" sz="2400">
                <a:solidFill>
                  <a:schemeClr val="dk1"/>
                </a:solidFill>
                <a:latin typeface="Poppins"/>
                <a:ea typeface="Poppins"/>
                <a:cs typeface="Poppins"/>
                <a:sym typeface="Poppins"/>
              </a:rPr>
              <a:t>Es el checklist para decir que la HU está acabada</a:t>
            </a:r>
            <a:endParaRPr sz="2400" i="0">
              <a:solidFill>
                <a:srgbClr val="000000"/>
              </a:solidFill>
              <a:latin typeface="Poppins"/>
              <a:ea typeface="Poppins"/>
              <a:cs typeface="Poppins"/>
              <a:sym typeface="Poppins"/>
            </a:endParaRPr>
          </a:p>
        </p:txBody>
      </p:sp>
      <p:sp>
        <p:nvSpPr>
          <p:cNvPr id="318" name="Google Shape;318;g362559cb20c_0_176"/>
          <p:cNvSpPr txBox="1"/>
          <p:nvPr/>
        </p:nvSpPr>
        <p:spPr>
          <a:xfrm>
            <a:off x="8364200" y="6716348"/>
            <a:ext cx="5847000" cy="7389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latin typeface="Poppins"/>
                <a:ea typeface="Poppins"/>
                <a:cs typeface="Poppins"/>
                <a:sym typeface="Poppins"/>
              </a:rPr>
              <a:t>Representación del esfuerzo necesario para cumplir la historia</a:t>
            </a:r>
            <a:endParaRPr sz="2400" i="0">
              <a:solidFill>
                <a:srgbClr val="000000"/>
              </a:solidFill>
              <a:latin typeface="Poppins"/>
              <a:ea typeface="Poppins"/>
              <a:cs typeface="Poppins"/>
              <a:sym typeface="Poppins"/>
            </a:endParaRPr>
          </a:p>
        </p:txBody>
      </p:sp>
      <p:sp>
        <p:nvSpPr>
          <p:cNvPr id="319" name="Google Shape;319;g362559cb20c_0_176"/>
          <p:cNvSpPr/>
          <p:nvPr/>
        </p:nvSpPr>
        <p:spPr>
          <a:xfrm>
            <a:off x="7817925" y="8156008"/>
            <a:ext cx="411534" cy="520054"/>
          </a:xfrm>
          <a:custGeom>
            <a:avLst/>
            <a:gdLst/>
            <a:ahLst/>
            <a:cxnLst/>
            <a:rect l="l" t="t" r="r" b="b"/>
            <a:pathLst>
              <a:path w="411534" h="448322" extrusionOk="0">
                <a:moveTo>
                  <a:pt x="0" y="0"/>
                </a:moveTo>
                <a:lnTo>
                  <a:pt x="411534" y="0"/>
                </a:lnTo>
                <a:lnTo>
                  <a:pt x="411534" y="448322"/>
                </a:lnTo>
                <a:lnTo>
                  <a:pt x="0" y="448322"/>
                </a:lnTo>
                <a:lnTo>
                  <a:pt x="0" y="0"/>
                </a:lnTo>
                <a:close/>
              </a:path>
            </a:pathLst>
          </a:custGeom>
          <a:blipFill rotWithShape="1">
            <a:blip r:embed="rId5">
              <a:alphaModFix/>
            </a:blip>
            <a:stretch>
              <a:fillRect l="-34848" t="-41827" r="-26418" b="-5105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0" name="Google Shape;320;g362559cb20c_0_176"/>
          <p:cNvSpPr txBox="1"/>
          <p:nvPr/>
        </p:nvSpPr>
        <p:spPr>
          <a:xfrm>
            <a:off x="8561964" y="8144033"/>
            <a:ext cx="3323100" cy="369300"/>
          </a:xfrm>
          <a:prstGeom prst="rect">
            <a:avLst/>
          </a:prstGeom>
          <a:noFill/>
          <a:ln>
            <a:noFill/>
          </a:ln>
        </p:spPr>
        <p:txBody>
          <a:bodyPr spcFirstLastPara="1" wrap="square" lIns="0" tIns="0" rIns="0" bIns="0" anchor="t" anchorCtr="0">
            <a:spAutoFit/>
          </a:bodyPr>
          <a:lstStyle/>
          <a:p>
            <a:pPr marL="0" marR="0" lvl="0" indent="0" algn="just" rtl="0">
              <a:lnSpc>
                <a:spcPct val="139958"/>
              </a:lnSpc>
              <a:spcBef>
                <a:spcPts val="0"/>
              </a:spcBef>
              <a:spcAft>
                <a:spcPts val="0"/>
              </a:spcAft>
              <a:buNone/>
            </a:pPr>
            <a:r>
              <a:rPr lang="es-MX" sz="2400" b="1">
                <a:latin typeface="Poppins"/>
                <a:ea typeface="Poppins"/>
                <a:cs typeface="Poppins"/>
                <a:sym typeface="Poppins"/>
              </a:rPr>
              <a:t>Pivote</a:t>
            </a:r>
            <a:endParaRPr/>
          </a:p>
        </p:txBody>
      </p:sp>
      <p:sp>
        <p:nvSpPr>
          <p:cNvPr id="321" name="Google Shape;321;g362559cb20c_0_176"/>
          <p:cNvSpPr txBox="1"/>
          <p:nvPr/>
        </p:nvSpPr>
        <p:spPr>
          <a:xfrm>
            <a:off x="8496225" y="8742825"/>
            <a:ext cx="6317100" cy="7389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latin typeface="Poppins"/>
                <a:ea typeface="Poppins"/>
                <a:cs typeface="Poppins"/>
                <a:sym typeface="Poppins"/>
              </a:rPr>
              <a:t>Referencia en puntos/días para puntuar las historias.</a:t>
            </a:r>
            <a:endParaRPr sz="2400" i="0">
              <a:solidFill>
                <a:srgbClr val="000000"/>
              </a:solidFill>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6" t="-49453" r="-26426" b="-5944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 name="Google Shape;107;p2"/>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9" t="-49692" r="-28266" b="-60201"/>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8" name="Google Shape;108;p2"/>
          <p:cNvGrpSpPr/>
          <p:nvPr/>
        </p:nvGrpSpPr>
        <p:grpSpPr>
          <a:xfrm>
            <a:off x="720000" y="965668"/>
            <a:ext cx="5574946" cy="669541"/>
            <a:chOff x="0" y="0"/>
            <a:chExt cx="7433261" cy="892722"/>
          </a:xfrm>
        </p:grpSpPr>
        <p:grpSp>
          <p:nvGrpSpPr>
            <p:cNvPr id="109" name="Google Shape;109;p2"/>
            <p:cNvGrpSpPr/>
            <p:nvPr/>
          </p:nvGrpSpPr>
          <p:grpSpPr>
            <a:xfrm>
              <a:off x="0" y="0"/>
              <a:ext cx="7433261" cy="892722"/>
              <a:chOff x="0" y="0"/>
              <a:chExt cx="1742214" cy="209237"/>
            </a:xfrm>
          </p:grpSpPr>
          <p:sp>
            <p:nvSpPr>
              <p:cNvPr id="110" name="Google Shape;110;p2"/>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p:cNvSpPr txBox="1"/>
              <p:nvPr/>
            </p:nvSpPr>
            <p:spPr>
              <a:xfrm>
                <a:off x="0" y="0"/>
                <a:ext cx="1742214" cy="20923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12" name="Google Shape;112;p2"/>
            <p:cNvSpPr txBox="1"/>
            <p:nvPr/>
          </p:nvSpPr>
          <p:spPr>
            <a:xfrm>
              <a:off x="126003" y="106636"/>
              <a:ext cx="7181400" cy="621600"/>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a:ea typeface="Poppins"/>
                  <a:cs typeface="Poppins"/>
                  <a:sym typeface="Poppins"/>
                </a:rPr>
                <a:t>Objetivo</a:t>
              </a:r>
              <a:endParaRPr sz="3071" b="1">
                <a:solidFill>
                  <a:srgbClr val="FFFFFF"/>
                </a:solidFill>
                <a:latin typeface="Poppins"/>
                <a:ea typeface="Poppins"/>
                <a:cs typeface="Poppins"/>
                <a:sym typeface="Poppins"/>
              </a:endParaRPr>
            </a:p>
          </p:txBody>
        </p:sp>
      </p:grpSp>
      <p:sp>
        <p:nvSpPr>
          <p:cNvPr id="113" name="Google Shape;113;p2"/>
          <p:cNvSpPr/>
          <p:nvPr/>
        </p:nvSpPr>
        <p:spPr>
          <a:xfrm>
            <a:off x="1210271" y="3694078"/>
            <a:ext cx="4083326" cy="3868952"/>
          </a:xfrm>
          <a:custGeom>
            <a:avLst/>
            <a:gdLst/>
            <a:ahLst/>
            <a:cxnLst/>
            <a:rect l="l" t="t" r="r" b="b"/>
            <a:pathLst>
              <a:path w="4083326" h="3868952" extrusionOk="0">
                <a:moveTo>
                  <a:pt x="0" y="0"/>
                </a:moveTo>
                <a:lnTo>
                  <a:pt x="4083327" y="0"/>
                </a:lnTo>
                <a:lnTo>
                  <a:pt x="4083327" y="3868952"/>
                </a:lnTo>
                <a:lnTo>
                  <a:pt x="0" y="3868952"/>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4" name="Google Shape;114;p2"/>
          <p:cNvSpPr txBox="1"/>
          <p:nvPr/>
        </p:nvSpPr>
        <p:spPr>
          <a:xfrm>
            <a:off x="6553200" y="3758505"/>
            <a:ext cx="9590983" cy="2769989"/>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3600">
                <a:solidFill>
                  <a:schemeClr val="dk1"/>
                </a:solidFill>
                <a:latin typeface="Calibri"/>
                <a:ea typeface="Calibri"/>
                <a:cs typeface="Calibri"/>
                <a:sym typeface="Calibri"/>
              </a:rPr>
              <a:t>Comprender los fundamentos de las metodologías ágiles, su origen, beneficios, principios clave y aplicaciones prácticas. Además, ser capaces de identificar cómo aplicar metodologías ágiles en contextos reales.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7"/>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27" name="Google Shape;327;p7"/>
          <p:cNvGrpSpPr/>
          <p:nvPr/>
        </p:nvGrpSpPr>
        <p:grpSpPr>
          <a:xfrm>
            <a:off x="17896105" y="-144661"/>
            <a:ext cx="454222" cy="10431661"/>
            <a:chOff x="0" y="-192881"/>
            <a:chExt cx="605630" cy="13908881"/>
          </a:xfrm>
        </p:grpSpPr>
        <p:grpSp>
          <p:nvGrpSpPr>
            <p:cNvPr id="328" name="Google Shape;328;p7"/>
            <p:cNvGrpSpPr/>
            <p:nvPr/>
          </p:nvGrpSpPr>
          <p:grpSpPr>
            <a:xfrm>
              <a:off x="77114" y="-192881"/>
              <a:ext cx="444500" cy="13908881"/>
              <a:chOff x="0" y="-38100"/>
              <a:chExt cx="87802" cy="2747433"/>
            </a:xfrm>
          </p:grpSpPr>
          <p:sp>
            <p:nvSpPr>
              <p:cNvPr id="329" name="Google Shape;329;p7"/>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0" name="Google Shape;330;p7"/>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331" name="Google Shape;331;p7"/>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2" name="Google Shape;332;p7"/>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33" name="Google Shape;333;p7"/>
            <p:cNvGrpSpPr/>
            <p:nvPr/>
          </p:nvGrpSpPr>
          <p:grpSpPr>
            <a:xfrm rot="1460314">
              <a:off x="4969" y="749085"/>
              <a:ext cx="595692" cy="152572"/>
              <a:chOff x="0" y="-38100"/>
              <a:chExt cx="1355149" cy="347089"/>
            </a:xfrm>
          </p:grpSpPr>
          <p:sp>
            <p:nvSpPr>
              <p:cNvPr id="334" name="Google Shape;334;p7"/>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5" name="Google Shape;335;p7"/>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336" name="Google Shape;336;p7"/>
          <p:cNvGrpSpPr/>
          <p:nvPr/>
        </p:nvGrpSpPr>
        <p:grpSpPr>
          <a:xfrm>
            <a:off x="733609" y="572961"/>
            <a:ext cx="5676367" cy="652581"/>
            <a:chOff x="0" y="0"/>
            <a:chExt cx="7433261" cy="1388022"/>
          </a:xfrm>
        </p:grpSpPr>
        <p:grpSp>
          <p:nvGrpSpPr>
            <p:cNvPr id="337" name="Google Shape;337;p7"/>
            <p:cNvGrpSpPr/>
            <p:nvPr/>
          </p:nvGrpSpPr>
          <p:grpSpPr>
            <a:xfrm>
              <a:off x="0" y="0"/>
              <a:ext cx="7433261" cy="1388022"/>
              <a:chOff x="0" y="0"/>
              <a:chExt cx="1742214" cy="325326"/>
            </a:xfrm>
          </p:grpSpPr>
          <p:sp>
            <p:nvSpPr>
              <p:cNvPr id="338" name="Google Shape;338;p7"/>
              <p:cNvSpPr/>
              <p:nvPr/>
            </p:nvSpPr>
            <p:spPr>
              <a:xfrm>
                <a:off x="0" y="0"/>
                <a:ext cx="1742214" cy="325326"/>
              </a:xfrm>
              <a:custGeom>
                <a:avLst/>
                <a:gdLst/>
                <a:ahLst/>
                <a:cxnLst/>
                <a:rect l="l" t="t" r="r" b="b"/>
                <a:pathLst>
                  <a:path w="1742214" h="325326" extrusionOk="0">
                    <a:moveTo>
                      <a:pt x="39813" y="0"/>
                    </a:moveTo>
                    <a:lnTo>
                      <a:pt x="1702400" y="0"/>
                    </a:lnTo>
                    <a:cubicBezTo>
                      <a:pt x="1712959" y="0"/>
                      <a:pt x="1723086" y="4195"/>
                      <a:pt x="1730553" y="11661"/>
                    </a:cubicBezTo>
                    <a:cubicBezTo>
                      <a:pt x="1738019" y="19127"/>
                      <a:pt x="1742214" y="29254"/>
                      <a:pt x="1742214" y="39813"/>
                    </a:cubicBezTo>
                    <a:lnTo>
                      <a:pt x="1742214" y="285512"/>
                    </a:lnTo>
                    <a:cubicBezTo>
                      <a:pt x="1742214" y="296071"/>
                      <a:pt x="1738019" y="306198"/>
                      <a:pt x="1730553" y="313665"/>
                    </a:cubicBezTo>
                    <a:cubicBezTo>
                      <a:pt x="1723086" y="321131"/>
                      <a:pt x="1712959" y="325326"/>
                      <a:pt x="1702400" y="325326"/>
                    </a:cubicBezTo>
                    <a:lnTo>
                      <a:pt x="39813" y="325326"/>
                    </a:lnTo>
                    <a:cubicBezTo>
                      <a:pt x="29254" y="325326"/>
                      <a:pt x="19127" y="321131"/>
                      <a:pt x="11661" y="313665"/>
                    </a:cubicBezTo>
                    <a:cubicBezTo>
                      <a:pt x="4195" y="306198"/>
                      <a:pt x="0" y="296071"/>
                      <a:pt x="0" y="285512"/>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9" name="Google Shape;339;p7"/>
              <p:cNvSpPr txBox="1"/>
              <p:nvPr/>
            </p:nvSpPr>
            <p:spPr>
              <a:xfrm>
                <a:off x="0" y="0"/>
                <a:ext cx="1742214" cy="325326"/>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340" name="Google Shape;340;p7"/>
            <p:cNvSpPr txBox="1"/>
            <p:nvPr/>
          </p:nvSpPr>
          <p:spPr>
            <a:xfrm>
              <a:off x="87297" y="236524"/>
              <a:ext cx="7181256" cy="55092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400" b="1">
                  <a:solidFill>
                    <a:srgbClr val="FFFFFF"/>
                  </a:solidFill>
                  <a:latin typeface="Poppins"/>
                  <a:ea typeface="Poppins"/>
                  <a:cs typeface="Poppins"/>
                  <a:sym typeface="Poppins"/>
                </a:rPr>
                <a:t>Otras metodologías ágiles </a:t>
              </a:r>
              <a:endParaRPr sz="2400" b="1">
                <a:solidFill>
                  <a:srgbClr val="FFFFFF"/>
                </a:solidFill>
                <a:latin typeface="Poppins"/>
                <a:ea typeface="Poppins"/>
                <a:cs typeface="Poppins"/>
                <a:sym typeface="Poppins"/>
              </a:endParaRPr>
            </a:p>
          </p:txBody>
        </p:sp>
      </p:grpSp>
      <p:sp>
        <p:nvSpPr>
          <p:cNvPr id="341" name="Google Shape;341;p7"/>
          <p:cNvSpPr/>
          <p:nvPr/>
        </p:nvSpPr>
        <p:spPr>
          <a:xfrm>
            <a:off x="1741899" y="5372100"/>
            <a:ext cx="4046365" cy="3742888"/>
          </a:xfrm>
          <a:custGeom>
            <a:avLst/>
            <a:gdLst/>
            <a:ahLst/>
            <a:cxnLst/>
            <a:rect l="l" t="t" r="r" b="b"/>
            <a:pathLst>
              <a:path w="4046365" h="3742888" extrusionOk="0">
                <a:moveTo>
                  <a:pt x="0" y="0"/>
                </a:moveTo>
                <a:lnTo>
                  <a:pt x="4046366" y="0"/>
                </a:lnTo>
                <a:lnTo>
                  <a:pt x="4046366" y="3742887"/>
                </a:lnTo>
                <a:lnTo>
                  <a:pt x="0" y="3742887"/>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2" name="Google Shape;342;p7"/>
          <p:cNvSpPr txBox="1"/>
          <p:nvPr/>
        </p:nvSpPr>
        <p:spPr>
          <a:xfrm>
            <a:off x="800273" y="2629181"/>
            <a:ext cx="7417749" cy="1846659"/>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2400">
                <a:solidFill>
                  <a:schemeClr val="dk1"/>
                </a:solidFill>
                <a:latin typeface="Poppins"/>
                <a:ea typeface="Poppins"/>
                <a:cs typeface="Poppins"/>
                <a:sym typeface="Poppins"/>
              </a:rPr>
              <a:t>Es un sistema de gestión visual que permite ver el estado de las tareas en todo momento. Se basa en un tablero dividido en columnas que representan el flujo de trabajo (por ejemplo: “Por hacer”, “En proceso”, “Hecho”).</a:t>
            </a:r>
            <a:endParaRPr/>
          </a:p>
        </p:txBody>
      </p:sp>
      <p:sp>
        <p:nvSpPr>
          <p:cNvPr id="343" name="Google Shape;343;p7"/>
          <p:cNvSpPr txBox="1"/>
          <p:nvPr/>
        </p:nvSpPr>
        <p:spPr>
          <a:xfrm>
            <a:off x="9900009" y="2581311"/>
            <a:ext cx="7034967" cy="172124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s-MX" sz="2400">
                <a:solidFill>
                  <a:schemeClr val="dk1"/>
                </a:solidFill>
                <a:latin typeface="Poppins"/>
                <a:ea typeface="Poppins"/>
                <a:cs typeface="Poppins"/>
                <a:sym typeface="Poppins"/>
              </a:rPr>
              <a:t>Es una filosofía de trabajo que busca eliminar todo lo que no aporta valor al cliente. Viene del sistema de producción de Toyota y se ha adaptado a múltiples sectores.</a:t>
            </a:r>
            <a:endParaRPr sz="2399">
              <a:solidFill>
                <a:srgbClr val="1F1F1D"/>
              </a:solidFill>
              <a:latin typeface="Poppins"/>
              <a:ea typeface="Poppins"/>
              <a:cs typeface="Poppins"/>
              <a:sym typeface="Poppins"/>
            </a:endParaRPr>
          </a:p>
        </p:txBody>
      </p:sp>
      <p:grpSp>
        <p:nvGrpSpPr>
          <p:cNvPr id="344" name="Google Shape;344;p7"/>
          <p:cNvGrpSpPr/>
          <p:nvPr/>
        </p:nvGrpSpPr>
        <p:grpSpPr>
          <a:xfrm rot="10800000" flipH="1">
            <a:off x="1099685" y="2118674"/>
            <a:ext cx="4495794" cy="132515"/>
            <a:chOff x="0" y="-38100"/>
            <a:chExt cx="1495010" cy="58169"/>
          </a:xfrm>
        </p:grpSpPr>
        <p:sp>
          <p:nvSpPr>
            <p:cNvPr id="345" name="Google Shape;345;p7"/>
            <p:cNvSpPr/>
            <p:nvPr/>
          </p:nvSpPr>
          <p:spPr>
            <a:xfrm>
              <a:off x="0" y="0"/>
              <a:ext cx="1495010" cy="20069"/>
            </a:xfrm>
            <a:custGeom>
              <a:avLst/>
              <a:gdLst/>
              <a:ahLst/>
              <a:cxnLst/>
              <a:rect l="l" t="t" r="r" b="b"/>
              <a:pathLst>
                <a:path w="1495010" h="20069" extrusionOk="0">
                  <a:moveTo>
                    <a:pt x="10035" y="0"/>
                  </a:moveTo>
                  <a:lnTo>
                    <a:pt x="1484976" y="0"/>
                  </a:lnTo>
                  <a:cubicBezTo>
                    <a:pt x="1487637" y="0"/>
                    <a:pt x="1490189" y="1057"/>
                    <a:pt x="1492071" y="2939"/>
                  </a:cubicBezTo>
                  <a:cubicBezTo>
                    <a:pt x="1493953" y="4821"/>
                    <a:pt x="1495010" y="7373"/>
                    <a:pt x="1495010" y="10035"/>
                  </a:cubicBezTo>
                  <a:lnTo>
                    <a:pt x="1495010" y="10035"/>
                  </a:lnTo>
                  <a:cubicBezTo>
                    <a:pt x="1495010" y="12696"/>
                    <a:pt x="1493953" y="15248"/>
                    <a:pt x="1492071" y="17130"/>
                  </a:cubicBezTo>
                  <a:cubicBezTo>
                    <a:pt x="1490189" y="19012"/>
                    <a:pt x="1487637" y="20069"/>
                    <a:pt x="1484976"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6" name="Google Shape;346;p7"/>
            <p:cNvSpPr txBox="1"/>
            <p:nvPr/>
          </p:nvSpPr>
          <p:spPr>
            <a:xfrm>
              <a:off x="0" y="-38100"/>
              <a:ext cx="1495010" cy="5816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347" name="Google Shape;347;p7"/>
          <p:cNvSpPr txBox="1"/>
          <p:nvPr/>
        </p:nvSpPr>
        <p:spPr>
          <a:xfrm>
            <a:off x="580468" y="1729297"/>
            <a:ext cx="2438400" cy="369332"/>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MX" sz="2400">
                <a:solidFill>
                  <a:schemeClr val="dk1"/>
                </a:solidFill>
                <a:latin typeface="Poppins"/>
                <a:ea typeface="Poppins"/>
                <a:cs typeface="Poppins"/>
                <a:sym typeface="Poppins"/>
              </a:rPr>
              <a:t>Kanban</a:t>
            </a:r>
            <a:endParaRPr/>
          </a:p>
        </p:txBody>
      </p:sp>
      <p:grpSp>
        <p:nvGrpSpPr>
          <p:cNvPr id="348" name="Google Shape;348;p7"/>
          <p:cNvGrpSpPr/>
          <p:nvPr/>
        </p:nvGrpSpPr>
        <p:grpSpPr>
          <a:xfrm rot="10800000" flipH="1">
            <a:off x="10820400" y="2118680"/>
            <a:ext cx="4495800" cy="132514"/>
            <a:chOff x="0" y="-38100"/>
            <a:chExt cx="1495010" cy="58169"/>
          </a:xfrm>
        </p:grpSpPr>
        <p:sp>
          <p:nvSpPr>
            <p:cNvPr id="349" name="Google Shape;349;p7"/>
            <p:cNvSpPr/>
            <p:nvPr/>
          </p:nvSpPr>
          <p:spPr>
            <a:xfrm>
              <a:off x="0" y="0"/>
              <a:ext cx="1495010" cy="20069"/>
            </a:xfrm>
            <a:custGeom>
              <a:avLst/>
              <a:gdLst/>
              <a:ahLst/>
              <a:cxnLst/>
              <a:rect l="l" t="t" r="r" b="b"/>
              <a:pathLst>
                <a:path w="1495010" h="20069" extrusionOk="0">
                  <a:moveTo>
                    <a:pt x="10035" y="0"/>
                  </a:moveTo>
                  <a:lnTo>
                    <a:pt x="1484976" y="0"/>
                  </a:lnTo>
                  <a:cubicBezTo>
                    <a:pt x="1487637" y="0"/>
                    <a:pt x="1490189" y="1057"/>
                    <a:pt x="1492071" y="2939"/>
                  </a:cubicBezTo>
                  <a:cubicBezTo>
                    <a:pt x="1493953" y="4821"/>
                    <a:pt x="1495010" y="7373"/>
                    <a:pt x="1495010" y="10035"/>
                  </a:cubicBezTo>
                  <a:lnTo>
                    <a:pt x="1495010" y="10035"/>
                  </a:lnTo>
                  <a:cubicBezTo>
                    <a:pt x="1495010" y="12696"/>
                    <a:pt x="1493953" y="15248"/>
                    <a:pt x="1492071" y="17130"/>
                  </a:cubicBezTo>
                  <a:cubicBezTo>
                    <a:pt x="1490189" y="19012"/>
                    <a:pt x="1487637" y="20069"/>
                    <a:pt x="1484976"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0" name="Google Shape;350;p7"/>
            <p:cNvSpPr txBox="1"/>
            <p:nvPr/>
          </p:nvSpPr>
          <p:spPr>
            <a:xfrm>
              <a:off x="0" y="-38100"/>
              <a:ext cx="1495010" cy="5816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351" name="Google Shape;351;p7"/>
          <p:cNvSpPr txBox="1"/>
          <p:nvPr/>
        </p:nvSpPr>
        <p:spPr>
          <a:xfrm>
            <a:off x="11935008" y="1683578"/>
            <a:ext cx="2438400" cy="369332"/>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MX" sz="2400">
                <a:solidFill>
                  <a:schemeClr val="dk1"/>
                </a:solidFill>
                <a:latin typeface="Poppins"/>
                <a:ea typeface="Poppins"/>
                <a:cs typeface="Poppins"/>
                <a:sym typeface="Poppins"/>
              </a:rPr>
              <a:t>Lean</a:t>
            </a:r>
            <a:endParaRPr/>
          </a:p>
        </p:txBody>
      </p:sp>
      <p:grpSp>
        <p:nvGrpSpPr>
          <p:cNvPr id="352" name="Google Shape;352;p7"/>
          <p:cNvGrpSpPr/>
          <p:nvPr/>
        </p:nvGrpSpPr>
        <p:grpSpPr>
          <a:xfrm rot="10800000" flipH="1">
            <a:off x="7783645" y="6163092"/>
            <a:ext cx="5650810" cy="132514"/>
            <a:chOff x="0" y="-38100"/>
            <a:chExt cx="1495010" cy="58169"/>
          </a:xfrm>
        </p:grpSpPr>
        <p:sp>
          <p:nvSpPr>
            <p:cNvPr id="353" name="Google Shape;353;p7"/>
            <p:cNvSpPr/>
            <p:nvPr/>
          </p:nvSpPr>
          <p:spPr>
            <a:xfrm>
              <a:off x="0" y="0"/>
              <a:ext cx="1495010" cy="20069"/>
            </a:xfrm>
            <a:custGeom>
              <a:avLst/>
              <a:gdLst/>
              <a:ahLst/>
              <a:cxnLst/>
              <a:rect l="l" t="t" r="r" b="b"/>
              <a:pathLst>
                <a:path w="1495010" h="20069" extrusionOk="0">
                  <a:moveTo>
                    <a:pt x="10035" y="0"/>
                  </a:moveTo>
                  <a:lnTo>
                    <a:pt x="1484976" y="0"/>
                  </a:lnTo>
                  <a:cubicBezTo>
                    <a:pt x="1487637" y="0"/>
                    <a:pt x="1490189" y="1057"/>
                    <a:pt x="1492071" y="2939"/>
                  </a:cubicBezTo>
                  <a:cubicBezTo>
                    <a:pt x="1493953" y="4821"/>
                    <a:pt x="1495010" y="7373"/>
                    <a:pt x="1495010" y="10035"/>
                  </a:cubicBezTo>
                  <a:lnTo>
                    <a:pt x="1495010" y="10035"/>
                  </a:lnTo>
                  <a:cubicBezTo>
                    <a:pt x="1495010" y="12696"/>
                    <a:pt x="1493953" y="15248"/>
                    <a:pt x="1492071" y="17130"/>
                  </a:cubicBezTo>
                  <a:cubicBezTo>
                    <a:pt x="1490189" y="19012"/>
                    <a:pt x="1487637" y="20069"/>
                    <a:pt x="1484976"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4" name="Google Shape;354;p7"/>
            <p:cNvSpPr txBox="1"/>
            <p:nvPr/>
          </p:nvSpPr>
          <p:spPr>
            <a:xfrm>
              <a:off x="0" y="-38100"/>
              <a:ext cx="1495010" cy="5816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355" name="Google Shape;355;p7"/>
          <p:cNvSpPr txBox="1"/>
          <p:nvPr/>
        </p:nvSpPr>
        <p:spPr>
          <a:xfrm>
            <a:off x="8320928" y="5729776"/>
            <a:ext cx="4623340" cy="369332"/>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MX" sz="2400">
                <a:solidFill>
                  <a:schemeClr val="dk1"/>
                </a:solidFill>
                <a:latin typeface="Poppins"/>
                <a:ea typeface="Poppins"/>
                <a:cs typeface="Poppins"/>
                <a:sym typeface="Poppins"/>
              </a:rPr>
              <a:t>XP (Extreme Programming)</a:t>
            </a:r>
            <a:endParaRPr/>
          </a:p>
        </p:txBody>
      </p:sp>
      <p:sp>
        <p:nvSpPr>
          <p:cNvPr id="356" name="Google Shape;356;p7"/>
          <p:cNvSpPr txBox="1"/>
          <p:nvPr/>
        </p:nvSpPr>
        <p:spPr>
          <a:xfrm>
            <a:off x="7338441" y="6658287"/>
            <a:ext cx="7034967" cy="172124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s-MX" sz="2400">
                <a:solidFill>
                  <a:schemeClr val="dk1"/>
                </a:solidFill>
                <a:latin typeface="Poppins"/>
                <a:ea typeface="Poppins"/>
                <a:cs typeface="Poppins"/>
                <a:sym typeface="Poppins"/>
              </a:rPr>
              <a:t>Es una filosofía de trabajo que busca eliminar todo lo que no aporta valor al cliente. Viene del sistema de producción de Toyota y se ha adaptado a múltiples sectores.</a:t>
            </a:r>
            <a:endParaRPr sz="2399">
              <a:solidFill>
                <a:srgbClr val="1F1F1D"/>
              </a:solidFill>
              <a:latin typeface="Poppins"/>
              <a:ea typeface="Poppins"/>
              <a:cs typeface="Poppins"/>
              <a:sym typeface="Poppi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AA9BE7-4F75-2D4A-B71C-9C6DE058072A}"/>
              </a:ext>
            </a:extLst>
          </p:cNvPr>
          <p:cNvSpPr>
            <a:spLocks noGrp="1"/>
          </p:cNvSpPr>
          <p:nvPr>
            <p:ph type="body" sz="quarter" idx="14"/>
          </p:nvPr>
        </p:nvSpPr>
        <p:spPr>
          <a:solidFill>
            <a:schemeClr val="accent4">
              <a:lumMod val="75000"/>
            </a:schemeClr>
          </a:solidFill>
        </p:spPr>
        <p:txBody>
          <a:bodyPr/>
          <a:lstStyle/>
          <a:p>
            <a:pPr marL="25400" indent="0">
              <a:buNone/>
            </a:pPr>
            <a:r>
              <a:rPr lang="es-CO" sz="4800" noProof="0" dirty="0"/>
              <a:t>Otras metodologías planteadas y organizadas por el PMI</a:t>
            </a:r>
          </a:p>
          <a:p>
            <a:endParaRPr lang="en-US" dirty="0"/>
          </a:p>
        </p:txBody>
      </p:sp>
      <p:sp>
        <p:nvSpPr>
          <p:cNvPr id="4" name="Date Placeholder 3">
            <a:extLst>
              <a:ext uri="{FF2B5EF4-FFF2-40B4-BE49-F238E27FC236}">
                <a16:creationId xmlns:a16="http://schemas.microsoft.com/office/drawing/2014/main" id="{32F2CDDB-E7B0-8E45-AAEF-E9B89069FC50}"/>
              </a:ext>
            </a:extLst>
          </p:cNvPr>
          <p:cNvSpPr>
            <a:spLocks noGrp="1"/>
          </p:cNvSpPr>
          <p:nvPr>
            <p:ph type="dt" sz="half" idx="16"/>
          </p:nvPr>
        </p:nvSpPr>
        <p:spPr/>
        <p:txBody>
          <a:bodyPr/>
          <a:lstStyle/>
          <a:p>
            <a:r>
              <a:rPr lang="en-CA" dirty="0"/>
              <a:t>Version 2020.07</a:t>
            </a:r>
            <a:endParaRPr lang="en-US" dirty="0"/>
          </a:p>
        </p:txBody>
      </p:sp>
      <p:sp>
        <p:nvSpPr>
          <p:cNvPr id="5" name="Footer Placeholder 4">
            <a:extLst>
              <a:ext uri="{FF2B5EF4-FFF2-40B4-BE49-F238E27FC236}">
                <a16:creationId xmlns:a16="http://schemas.microsoft.com/office/drawing/2014/main" id="{3C6917B2-1514-6144-94C7-30E3B2A64ED7}"/>
              </a:ext>
            </a:extLst>
          </p:cNvPr>
          <p:cNvSpPr>
            <a:spLocks noGrp="1"/>
          </p:cNvSpPr>
          <p:nvPr>
            <p:ph type="ftr" sz="quarter" idx="17"/>
          </p:nvPr>
        </p:nvSpPr>
        <p:spPr/>
        <p:txBody>
          <a:bodyPr/>
          <a:lstStyle/>
          <a:p>
            <a:r>
              <a:rPr lang="en-US" dirty="0"/>
              <a:t>Disciplined Agile © Project Management Institute. All rights reserved.</a:t>
            </a:r>
          </a:p>
        </p:txBody>
      </p:sp>
      <p:sp>
        <p:nvSpPr>
          <p:cNvPr id="6" name="Slide Number Placeholder 5">
            <a:extLst>
              <a:ext uri="{FF2B5EF4-FFF2-40B4-BE49-F238E27FC236}">
                <a16:creationId xmlns:a16="http://schemas.microsoft.com/office/drawing/2014/main" id="{7567325C-17C7-E74E-B285-C28291C31285}"/>
              </a:ext>
            </a:extLst>
          </p:cNvPr>
          <p:cNvSpPr>
            <a:spLocks noGrp="1"/>
          </p:cNvSpPr>
          <p:nvPr>
            <p:ph type="sldNum" sz="quarter" idx="18"/>
          </p:nvPr>
        </p:nvSpPr>
        <p:spPr/>
        <p:txBody>
          <a:bodyPr/>
          <a:lstStyle/>
          <a:p>
            <a:fld id="{6973FCEF-5573-7E43-8272-70C9D66591DA}" type="slidenum">
              <a:rPr lang="en-US" smtClean="0"/>
              <a:pPr/>
              <a:t>21</a:t>
            </a:fld>
            <a:endParaRPr lang="en-US" dirty="0"/>
          </a:p>
        </p:txBody>
      </p:sp>
      <p:grpSp>
        <p:nvGrpSpPr>
          <p:cNvPr id="26" name="Group 25">
            <a:extLst>
              <a:ext uri="{FF2B5EF4-FFF2-40B4-BE49-F238E27FC236}">
                <a16:creationId xmlns:a16="http://schemas.microsoft.com/office/drawing/2014/main" id="{3EEFD27D-DC0D-9E46-940D-2C915A16368B}"/>
              </a:ext>
            </a:extLst>
          </p:cNvPr>
          <p:cNvGrpSpPr/>
          <p:nvPr/>
        </p:nvGrpSpPr>
        <p:grpSpPr>
          <a:xfrm>
            <a:off x="14401675" y="5324191"/>
            <a:ext cx="2564327" cy="2964674"/>
            <a:chOff x="4878153" y="1440415"/>
            <a:chExt cx="1562634" cy="1836478"/>
          </a:xfrm>
        </p:grpSpPr>
        <p:pic>
          <p:nvPicPr>
            <p:cNvPr id="27" name="Picture 26">
              <a:extLst>
                <a:ext uri="{FF2B5EF4-FFF2-40B4-BE49-F238E27FC236}">
                  <a16:creationId xmlns:a16="http://schemas.microsoft.com/office/drawing/2014/main" id="{FA7827F5-297A-0C43-B7C5-C55AB077FCB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878153" y="1440415"/>
              <a:ext cx="1562634" cy="1562634"/>
            </a:xfrm>
            <a:prstGeom prst="rect">
              <a:avLst/>
            </a:prstGeom>
          </p:spPr>
        </p:pic>
        <p:sp>
          <p:nvSpPr>
            <p:cNvPr id="28" name="TextBox 27">
              <a:extLst>
                <a:ext uri="{FF2B5EF4-FFF2-40B4-BE49-F238E27FC236}">
                  <a16:creationId xmlns:a16="http://schemas.microsoft.com/office/drawing/2014/main" id="{C4F6EE89-F0D0-A242-BF11-29186BD69DE1}"/>
                </a:ext>
              </a:extLst>
            </p:cNvPr>
            <p:cNvSpPr txBox="1"/>
            <p:nvPr/>
          </p:nvSpPr>
          <p:spPr>
            <a:xfrm>
              <a:off x="5154352" y="2933717"/>
              <a:ext cx="1010236" cy="343176"/>
            </a:xfrm>
            <a:prstGeom prst="rect">
              <a:avLst/>
            </a:prstGeom>
            <a:noFill/>
          </p:spPr>
          <p:txBody>
            <a:bodyPr wrap="none" rtlCol="0">
              <a:spAutoFit/>
            </a:bodyPr>
            <a:lstStyle/>
            <a:p>
              <a:pPr algn="ctr"/>
              <a:r>
                <a:rPr lang="en-US" sz="3000" dirty="0"/>
                <a:t>Program</a:t>
              </a:r>
            </a:p>
          </p:txBody>
        </p:sp>
      </p:grpSp>
      <p:grpSp>
        <p:nvGrpSpPr>
          <p:cNvPr id="29" name="Group 28">
            <a:extLst>
              <a:ext uri="{FF2B5EF4-FFF2-40B4-BE49-F238E27FC236}">
                <a16:creationId xmlns:a16="http://schemas.microsoft.com/office/drawing/2014/main" id="{7DCF20A8-0E8F-AD4C-8368-6F417DE28936}"/>
              </a:ext>
            </a:extLst>
          </p:cNvPr>
          <p:cNvGrpSpPr/>
          <p:nvPr/>
        </p:nvGrpSpPr>
        <p:grpSpPr>
          <a:xfrm>
            <a:off x="10378216" y="1368499"/>
            <a:ext cx="2564327" cy="3076598"/>
            <a:chOff x="4130097" y="2071732"/>
            <a:chExt cx="1562634" cy="1905810"/>
          </a:xfrm>
        </p:grpSpPr>
        <p:pic>
          <p:nvPicPr>
            <p:cNvPr id="30" name="Picture 29">
              <a:extLst>
                <a:ext uri="{FF2B5EF4-FFF2-40B4-BE49-F238E27FC236}">
                  <a16:creationId xmlns:a16="http://schemas.microsoft.com/office/drawing/2014/main" id="{9DDD88A7-1127-DF46-960D-74B76BBC89E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130097" y="2071732"/>
              <a:ext cx="1562634" cy="1562634"/>
            </a:xfrm>
            <a:prstGeom prst="rect">
              <a:avLst/>
            </a:prstGeom>
          </p:spPr>
        </p:pic>
        <p:sp>
          <p:nvSpPr>
            <p:cNvPr id="31" name="TextBox 30">
              <a:extLst>
                <a:ext uri="{FF2B5EF4-FFF2-40B4-BE49-F238E27FC236}">
                  <a16:creationId xmlns:a16="http://schemas.microsoft.com/office/drawing/2014/main" id="{9AB5572D-CC5D-E946-985C-E2B2B741F97A}"/>
                </a:ext>
              </a:extLst>
            </p:cNvPr>
            <p:cNvSpPr txBox="1"/>
            <p:nvPr/>
          </p:nvSpPr>
          <p:spPr>
            <a:xfrm>
              <a:off x="4595313" y="3634366"/>
              <a:ext cx="632203" cy="343176"/>
            </a:xfrm>
            <a:prstGeom prst="rect">
              <a:avLst/>
            </a:prstGeom>
            <a:noFill/>
          </p:spPr>
          <p:txBody>
            <a:bodyPr wrap="none" rtlCol="0">
              <a:spAutoFit/>
            </a:bodyPr>
            <a:lstStyle/>
            <a:p>
              <a:pPr algn="ctr"/>
              <a:r>
                <a:rPr lang="en-US" sz="3000" dirty="0"/>
                <a:t>Lean</a:t>
              </a:r>
            </a:p>
          </p:txBody>
        </p:sp>
      </p:grpSp>
      <p:grpSp>
        <p:nvGrpSpPr>
          <p:cNvPr id="32" name="Group 31">
            <a:extLst>
              <a:ext uri="{FF2B5EF4-FFF2-40B4-BE49-F238E27FC236}">
                <a16:creationId xmlns:a16="http://schemas.microsoft.com/office/drawing/2014/main" id="{EFB2CF48-F9C3-464A-A795-A1FA14167873}"/>
              </a:ext>
            </a:extLst>
          </p:cNvPr>
          <p:cNvGrpSpPr/>
          <p:nvPr/>
        </p:nvGrpSpPr>
        <p:grpSpPr>
          <a:xfrm>
            <a:off x="14401675" y="1340055"/>
            <a:ext cx="2564327" cy="2957556"/>
            <a:chOff x="3129129" y="2933717"/>
            <a:chExt cx="1562634" cy="1832069"/>
          </a:xfrm>
        </p:grpSpPr>
        <p:pic>
          <p:nvPicPr>
            <p:cNvPr id="33" name="Picture 32">
              <a:extLst>
                <a:ext uri="{FF2B5EF4-FFF2-40B4-BE49-F238E27FC236}">
                  <a16:creationId xmlns:a16="http://schemas.microsoft.com/office/drawing/2014/main" id="{C3EE2F56-89EC-1648-9C05-ADABE1C51D2C}"/>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29129" y="2933717"/>
              <a:ext cx="1562634" cy="1562634"/>
            </a:xfrm>
            <a:prstGeom prst="rect">
              <a:avLst/>
            </a:prstGeom>
          </p:spPr>
        </p:pic>
        <p:sp>
          <p:nvSpPr>
            <p:cNvPr id="34" name="TextBox 33">
              <a:extLst>
                <a:ext uri="{FF2B5EF4-FFF2-40B4-BE49-F238E27FC236}">
                  <a16:creationId xmlns:a16="http://schemas.microsoft.com/office/drawing/2014/main" id="{E06F4237-C9F8-774C-8C1D-1BDAA8F91FE2}"/>
                </a:ext>
              </a:extLst>
            </p:cNvPr>
            <p:cNvSpPr txBox="1"/>
            <p:nvPr/>
          </p:nvSpPr>
          <p:spPr>
            <a:xfrm>
              <a:off x="3229988" y="4422610"/>
              <a:ext cx="1360917" cy="343176"/>
            </a:xfrm>
            <a:prstGeom prst="rect">
              <a:avLst/>
            </a:prstGeom>
            <a:noFill/>
          </p:spPr>
          <p:txBody>
            <a:bodyPr wrap="none" rtlCol="0">
              <a:spAutoFit/>
            </a:bodyPr>
            <a:lstStyle/>
            <a:p>
              <a:pPr algn="ctr"/>
              <a:r>
                <a:rPr lang="en-US" sz="3000" dirty="0" err="1"/>
                <a:t>Exploratoria</a:t>
              </a:r>
              <a:endParaRPr lang="en-US" sz="3000" dirty="0"/>
            </a:p>
          </p:txBody>
        </p:sp>
      </p:grpSp>
      <p:grpSp>
        <p:nvGrpSpPr>
          <p:cNvPr id="35" name="Group 34">
            <a:extLst>
              <a:ext uri="{FF2B5EF4-FFF2-40B4-BE49-F238E27FC236}">
                <a16:creationId xmlns:a16="http://schemas.microsoft.com/office/drawing/2014/main" id="{87B40307-4AC1-7C48-B037-3F4A39A3215F}"/>
              </a:ext>
            </a:extLst>
          </p:cNvPr>
          <p:cNvGrpSpPr/>
          <p:nvPr/>
        </p:nvGrpSpPr>
        <p:grpSpPr>
          <a:xfrm>
            <a:off x="10331355" y="5324189"/>
            <a:ext cx="2638863" cy="3475184"/>
            <a:chOff x="2849345" y="2361021"/>
            <a:chExt cx="1608055" cy="2152715"/>
          </a:xfrm>
        </p:grpSpPr>
        <p:pic>
          <p:nvPicPr>
            <p:cNvPr id="36" name="Picture 35">
              <a:extLst>
                <a:ext uri="{FF2B5EF4-FFF2-40B4-BE49-F238E27FC236}">
                  <a16:creationId xmlns:a16="http://schemas.microsoft.com/office/drawing/2014/main" id="{58F5FDEA-D2AB-CC43-ABB3-BD45098EED7F}"/>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2872054" y="2361021"/>
              <a:ext cx="1562634" cy="1562634"/>
            </a:xfrm>
            <a:prstGeom prst="rect">
              <a:avLst/>
            </a:prstGeom>
          </p:spPr>
        </p:pic>
        <p:sp>
          <p:nvSpPr>
            <p:cNvPr id="37" name="TextBox 36">
              <a:extLst>
                <a:ext uri="{FF2B5EF4-FFF2-40B4-BE49-F238E27FC236}">
                  <a16:creationId xmlns:a16="http://schemas.microsoft.com/office/drawing/2014/main" id="{0FBECC06-12DC-D848-B5A4-3F2F44E7B516}"/>
                </a:ext>
              </a:extLst>
            </p:cNvPr>
            <p:cNvSpPr txBox="1"/>
            <p:nvPr/>
          </p:nvSpPr>
          <p:spPr>
            <a:xfrm>
              <a:off x="2849345" y="3884580"/>
              <a:ext cx="1608055" cy="629156"/>
            </a:xfrm>
            <a:prstGeom prst="rect">
              <a:avLst/>
            </a:prstGeom>
            <a:noFill/>
          </p:spPr>
          <p:txBody>
            <a:bodyPr wrap="none" rtlCol="0">
              <a:spAutoFit/>
            </a:bodyPr>
            <a:lstStyle/>
            <a:p>
              <a:pPr algn="ctr"/>
              <a:r>
                <a:rPr lang="en-US" sz="3000" dirty="0"/>
                <a:t>Continuous</a:t>
              </a:r>
            </a:p>
            <a:p>
              <a:pPr algn="ctr"/>
              <a:r>
                <a:rPr lang="en-US" sz="3000" dirty="0"/>
                <a:t>Delivery: Lean</a:t>
              </a:r>
            </a:p>
          </p:txBody>
        </p:sp>
      </p:grpSp>
      <p:grpSp>
        <p:nvGrpSpPr>
          <p:cNvPr id="38" name="Group 37">
            <a:extLst>
              <a:ext uri="{FF2B5EF4-FFF2-40B4-BE49-F238E27FC236}">
                <a16:creationId xmlns:a16="http://schemas.microsoft.com/office/drawing/2014/main" id="{3B646EFA-8E7E-4B4B-A163-91F99F0E167D}"/>
              </a:ext>
            </a:extLst>
          </p:cNvPr>
          <p:cNvGrpSpPr/>
          <p:nvPr/>
        </p:nvGrpSpPr>
        <p:grpSpPr>
          <a:xfrm>
            <a:off x="6597243" y="5254051"/>
            <a:ext cx="2638863" cy="3450947"/>
            <a:chOff x="684184" y="2071732"/>
            <a:chExt cx="1608055" cy="2137701"/>
          </a:xfrm>
        </p:grpSpPr>
        <p:pic>
          <p:nvPicPr>
            <p:cNvPr id="39" name="Picture 38">
              <a:extLst>
                <a:ext uri="{FF2B5EF4-FFF2-40B4-BE49-F238E27FC236}">
                  <a16:creationId xmlns:a16="http://schemas.microsoft.com/office/drawing/2014/main" id="{51E9AA3E-701A-3448-9914-7F99D786E3BF}"/>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709944" y="2071732"/>
              <a:ext cx="1562634" cy="1562634"/>
            </a:xfrm>
            <a:prstGeom prst="rect">
              <a:avLst/>
            </a:prstGeom>
          </p:spPr>
        </p:pic>
        <p:sp>
          <p:nvSpPr>
            <p:cNvPr id="40" name="TextBox 39">
              <a:extLst>
                <a:ext uri="{FF2B5EF4-FFF2-40B4-BE49-F238E27FC236}">
                  <a16:creationId xmlns:a16="http://schemas.microsoft.com/office/drawing/2014/main" id="{91CF92F2-94FE-1A46-80DD-35BB7AD44199}"/>
                </a:ext>
              </a:extLst>
            </p:cNvPr>
            <p:cNvSpPr txBox="1"/>
            <p:nvPr/>
          </p:nvSpPr>
          <p:spPr>
            <a:xfrm>
              <a:off x="684184" y="3580277"/>
              <a:ext cx="1608055" cy="629156"/>
            </a:xfrm>
            <a:prstGeom prst="rect">
              <a:avLst/>
            </a:prstGeom>
            <a:noFill/>
          </p:spPr>
          <p:txBody>
            <a:bodyPr wrap="none" rtlCol="0">
              <a:spAutoFit/>
            </a:bodyPr>
            <a:lstStyle/>
            <a:p>
              <a:pPr algn="ctr"/>
              <a:r>
                <a:rPr lang="en-US" sz="3000" dirty="0"/>
                <a:t>Continuous</a:t>
              </a:r>
            </a:p>
            <a:p>
              <a:pPr algn="ctr"/>
              <a:r>
                <a:rPr lang="en-US" sz="3000" dirty="0"/>
                <a:t>Delivery: Agile</a:t>
              </a:r>
            </a:p>
          </p:txBody>
        </p:sp>
      </p:grpSp>
      <p:grpSp>
        <p:nvGrpSpPr>
          <p:cNvPr id="41" name="Group 40">
            <a:extLst>
              <a:ext uri="{FF2B5EF4-FFF2-40B4-BE49-F238E27FC236}">
                <a16:creationId xmlns:a16="http://schemas.microsoft.com/office/drawing/2014/main" id="{EEED0014-093A-6C45-B280-AF75EEF841D6}"/>
              </a:ext>
            </a:extLst>
          </p:cNvPr>
          <p:cNvGrpSpPr/>
          <p:nvPr/>
        </p:nvGrpSpPr>
        <p:grpSpPr>
          <a:xfrm>
            <a:off x="6641816" y="1340056"/>
            <a:ext cx="2564327" cy="2972057"/>
            <a:chOff x="787669" y="1620507"/>
            <a:chExt cx="1562634" cy="1841052"/>
          </a:xfrm>
        </p:grpSpPr>
        <p:pic>
          <p:nvPicPr>
            <p:cNvPr id="42" name="Picture 41">
              <a:extLst>
                <a:ext uri="{FF2B5EF4-FFF2-40B4-BE49-F238E27FC236}">
                  <a16:creationId xmlns:a16="http://schemas.microsoft.com/office/drawing/2014/main" id="{64C87730-9C82-3D41-8716-F7A3F263836C}"/>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787669" y="1620507"/>
              <a:ext cx="1562634" cy="1562634"/>
            </a:xfrm>
            <a:prstGeom prst="rect">
              <a:avLst/>
            </a:prstGeom>
          </p:spPr>
        </p:pic>
        <p:sp>
          <p:nvSpPr>
            <p:cNvPr id="43" name="TextBox 42">
              <a:extLst>
                <a:ext uri="{FF2B5EF4-FFF2-40B4-BE49-F238E27FC236}">
                  <a16:creationId xmlns:a16="http://schemas.microsoft.com/office/drawing/2014/main" id="{6F2C5D0E-A6F7-E04B-B6ED-5B39106DF5A7}"/>
                </a:ext>
              </a:extLst>
            </p:cNvPr>
            <p:cNvSpPr txBox="1"/>
            <p:nvPr/>
          </p:nvSpPr>
          <p:spPr>
            <a:xfrm>
              <a:off x="1252885" y="3118383"/>
              <a:ext cx="632203" cy="343176"/>
            </a:xfrm>
            <a:prstGeom prst="rect">
              <a:avLst/>
            </a:prstGeom>
            <a:noFill/>
          </p:spPr>
          <p:txBody>
            <a:bodyPr wrap="none" rtlCol="0">
              <a:spAutoFit/>
            </a:bodyPr>
            <a:lstStyle/>
            <a:p>
              <a:pPr algn="ctr"/>
              <a:r>
                <a:rPr lang="en-US" sz="3000" dirty="0"/>
                <a:t>Agile</a:t>
              </a:r>
            </a:p>
          </p:txBody>
        </p:sp>
      </p:grpSp>
      <p:sp>
        <p:nvSpPr>
          <p:cNvPr id="3" name="Google Shape;326;p7">
            <a:extLst>
              <a:ext uri="{FF2B5EF4-FFF2-40B4-BE49-F238E27FC236}">
                <a16:creationId xmlns:a16="http://schemas.microsoft.com/office/drawing/2014/main" id="{C585A9C8-BCF1-1E86-3E79-782891CE285B}"/>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9">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7" name="Google Shape;327;p7">
            <a:extLst>
              <a:ext uri="{FF2B5EF4-FFF2-40B4-BE49-F238E27FC236}">
                <a16:creationId xmlns:a16="http://schemas.microsoft.com/office/drawing/2014/main" id="{1CFDFD03-2393-5103-C3E0-03224AB0FF71}"/>
              </a:ext>
            </a:extLst>
          </p:cNvPr>
          <p:cNvGrpSpPr/>
          <p:nvPr/>
        </p:nvGrpSpPr>
        <p:grpSpPr>
          <a:xfrm>
            <a:off x="17896105" y="-144661"/>
            <a:ext cx="454222" cy="10431661"/>
            <a:chOff x="0" y="-192881"/>
            <a:chExt cx="605630" cy="13908881"/>
          </a:xfrm>
        </p:grpSpPr>
        <p:grpSp>
          <p:nvGrpSpPr>
            <p:cNvPr id="8" name="Google Shape;328;p7">
              <a:extLst>
                <a:ext uri="{FF2B5EF4-FFF2-40B4-BE49-F238E27FC236}">
                  <a16:creationId xmlns:a16="http://schemas.microsoft.com/office/drawing/2014/main" id="{281D2854-EA77-9CC4-C8B2-B362FC73900B}"/>
                </a:ext>
              </a:extLst>
            </p:cNvPr>
            <p:cNvGrpSpPr/>
            <p:nvPr/>
          </p:nvGrpSpPr>
          <p:grpSpPr>
            <a:xfrm>
              <a:off x="77114" y="-192881"/>
              <a:ext cx="444500" cy="13908881"/>
              <a:chOff x="0" y="-38100"/>
              <a:chExt cx="87802" cy="2747433"/>
            </a:xfrm>
          </p:grpSpPr>
          <p:sp>
            <p:nvSpPr>
              <p:cNvPr id="14" name="Google Shape;329;p7">
                <a:extLst>
                  <a:ext uri="{FF2B5EF4-FFF2-40B4-BE49-F238E27FC236}">
                    <a16:creationId xmlns:a16="http://schemas.microsoft.com/office/drawing/2014/main" id="{6F2751CA-5A48-3A82-D3E0-318D5BFFF1F5}"/>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330;p7">
                <a:extLst>
                  <a:ext uri="{FF2B5EF4-FFF2-40B4-BE49-F238E27FC236}">
                    <a16:creationId xmlns:a16="http://schemas.microsoft.com/office/drawing/2014/main" id="{DBA91EE6-B06E-0F52-CC49-4601FA63891C}"/>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9" name="Google Shape;331;p7">
              <a:extLst>
                <a:ext uri="{FF2B5EF4-FFF2-40B4-BE49-F238E27FC236}">
                  <a16:creationId xmlns:a16="http://schemas.microsoft.com/office/drawing/2014/main" id="{33109743-7F06-CDA6-D3D7-259B2A42308E}"/>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10">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332;p7">
              <a:extLst>
                <a:ext uri="{FF2B5EF4-FFF2-40B4-BE49-F238E27FC236}">
                  <a16:creationId xmlns:a16="http://schemas.microsoft.com/office/drawing/2014/main" id="{F22090A0-D915-AFA3-D9CD-48AF6C9636B4}"/>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10">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1" name="Google Shape;333;p7">
              <a:extLst>
                <a:ext uri="{FF2B5EF4-FFF2-40B4-BE49-F238E27FC236}">
                  <a16:creationId xmlns:a16="http://schemas.microsoft.com/office/drawing/2014/main" id="{7F600DB9-8D7E-86F4-CD30-B5B068E938F3}"/>
                </a:ext>
              </a:extLst>
            </p:cNvPr>
            <p:cNvGrpSpPr/>
            <p:nvPr/>
          </p:nvGrpSpPr>
          <p:grpSpPr>
            <a:xfrm rot="1460314">
              <a:off x="4969" y="749085"/>
              <a:ext cx="595692" cy="152572"/>
              <a:chOff x="0" y="-38100"/>
              <a:chExt cx="1355149" cy="347089"/>
            </a:xfrm>
          </p:grpSpPr>
          <p:sp>
            <p:nvSpPr>
              <p:cNvPr id="12" name="Google Shape;334;p7">
                <a:extLst>
                  <a:ext uri="{FF2B5EF4-FFF2-40B4-BE49-F238E27FC236}">
                    <a16:creationId xmlns:a16="http://schemas.microsoft.com/office/drawing/2014/main" id="{40FABC66-D879-87C0-D9A0-060698411311}"/>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335;p7">
                <a:extLst>
                  <a:ext uri="{FF2B5EF4-FFF2-40B4-BE49-F238E27FC236}">
                    <a16:creationId xmlns:a16="http://schemas.microsoft.com/office/drawing/2014/main" id="{FB323688-6D1D-B299-73A6-9BB23D964A4D}"/>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
        <p:nvSpPr>
          <p:cNvPr id="16" name="Google Shape;145;g362559cb20c_0_98">
            <a:extLst>
              <a:ext uri="{FF2B5EF4-FFF2-40B4-BE49-F238E27FC236}">
                <a16:creationId xmlns:a16="http://schemas.microsoft.com/office/drawing/2014/main" id="{A51887FD-27B4-0CAC-E91E-7E4D4EA20184}"/>
              </a:ext>
            </a:extLst>
          </p:cNvPr>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11">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46;g362559cb20c_0_98">
            <a:extLst>
              <a:ext uri="{FF2B5EF4-FFF2-40B4-BE49-F238E27FC236}">
                <a16:creationId xmlns:a16="http://schemas.microsoft.com/office/drawing/2014/main" id="{1D24224E-94CC-D860-E833-E2F5883494FB}"/>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12">
              <a:alphaModFix/>
            </a:blip>
            <a:stretch>
              <a:fillRect l="-36887" t="-49688" r="-28268" b="-60197"/>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45638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40CC62-F04F-62A3-E939-F592308F8A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C2BAFD-D190-230B-3B9F-91083C3F7AF3}"/>
              </a:ext>
            </a:extLst>
          </p:cNvPr>
          <p:cNvSpPr>
            <a:spLocks noGrp="1"/>
          </p:cNvSpPr>
          <p:nvPr>
            <p:ph type="title"/>
          </p:nvPr>
        </p:nvSpPr>
        <p:spPr>
          <a:xfrm>
            <a:off x="471488" y="454259"/>
            <a:ext cx="17337882" cy="1017570"/>
          </a:xfrm>
        </p:spPr>
        <p:txBody>
          <a:bodyPr>
            <a:normAutofit/>
          </a:bodyPr>
          <a:lstStyle/>
          <a:p>
            <a:r>
              <a:rPr lang="es-CO" noProof="0" dirty="0"/>
              <a:t>Algunas </a:t>
            </a:r>
            <a:r>
              <a:rPr lang="es-CO" noProof="0" dirty="0" err="1"/>
              <a:t>guias</a:t>
            </a:r>
            <a:r>
              <a:rPr lang="es-CO" noProof="0" dirty="0"/>
              <a:t> de cuando usar una metodología particular</a:t>
            </a:r>
          </a:p>
        </p:txBody>
      </p:sp>
      <p:grpSp>
        <p:nvGrpSpPr>
          <p:cNvPr id="8" name="Google Shape;327;p7">
            <a:extLst>
              <a:ext uri="{FF2B5EF4-FFF2-40B4-BE49-F238E27FC236}">
                <a16:creationId xmlns:a16="http://schemas.microsoft.com/office/drawing/2014/main" id="{4BC155D6-D226-16DB-F678-16E0FA27E890}"/>
              </a:ext>
            </a:extLst>
          </p:cNvPr>
          <p:cNvGrpSpPr/>
          <p:nvPr/>
        </p:nvGrpSpPr>
        <p:grpSpPr>
          <a:xfrm>
            <a:off x="17896105" y="-144661"/>
            <a:ext cx="454222" cy="10431661"/>
            <a:chOff x="0" y="-192881"/>
            <a:chExt cx="605630" cy="13908881"/>
          </a:xfrm>
        </p:grpSpPr>
        <p:grpSp>
          <p:nvGrpSpPr>
            <p:cNvPr id="9" name="Google Shape;328;p7">
              <a:extLst>
                <a:ext uri="{FF2B5EF4-FFF2-40B4-BE49-F238E27FC236}">
                  <a16:creationId xmlns:a16="http://schemas.microsoft.com/office/drawing/2014/main" id="{7A7151C5-6988-3CDD-24FD-0DCDD9EA4C0A}"/>
                </a:ext>
              </a:extLst>
            </p:cNvPr>
            <p:cNvGrpSpPr/>
            <p:nvPr/>
          </p:nvGrpSpPr>
          <p:grpSpPr>
            <a:xfrm>
              <a:off x="77114" y="-192881"/>
              <a:ext cx="444500" cy="13908881"/>
              <a:chOff x="0" y="-38100"/>
              <a:chExt cx="87802" cy="2747433"/>
            </a:xfrm>
          </p:grpSpPr>
          <p:sp>
            <p:nvSpPr>
              <p:cNvPr id="16" name="Google Shape;329;p7">
                <a:extLst>
                  <a:ext uri="{FF2B5EF4-FFF2-40B4-BE49-F238E27FC236}">
                    <a16:creationId xmlns:a16="http://schemas.microsoft.com/office/drawing/2014/main" id="{9280C412-3E9E-9562-BAA5-A6D29FCDB68F}"/>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330;p7">
                <a:extLst>
                  <a:ext uri="{FF2B5EF4-FFF2-40B4-BE49-F238E27FC236}">
                    <a16:creationId xmlns:a16="http://schemas.microsoft.com/office/drawing/2014/main" id="{3779B5A9-E886-EAEE-6C18-19E0EC47B13A}"/>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1" name="Google Shape;331;p7">
              <a:extLst>
                <a:ext uri="{FF2B5EF4-FFF2-40B4-BE49-F238E27FC236}">
                  <a16:creationId xmlns:a16="http://schemas.microsoft.com/office/drawing/2014/main" id="{A1A06A89-C628-2141-E61B-DDF26EDE9089}"/>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332;p7">
              <a:extLst>
                <a:ext uri="{FF2B5EF4-FFF2-40B4-BE49-F238E27FC236}">
                  <a16:creationId xmlns:a16="http://schemas.microsoft.com/office/drawing/2014/main" id="{BAF601BA-2CCB-7B88-3D30-5DDF0DC4FC24}"/>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3" name="Google Shape;333;p7">
              <a:extLst>
                <a:ext uri="{FF2B5EF4-FFF2-40B4-BE49-F238E27FC236}">
                  <a16:creationId xmlns:a16="http://schemas.microsoft.com/office/drawing/2014/main" id="{31CE7DB8-5593-33B4-F23B-F2BBA4994FF2}"/>
                </a:ext>
              </a:extLst>
            </p:cNvPr>
            <p:cNvGrpSpPr/>
            <p:nvPr/>
          </p:nvGrpSpPr>
          <p:grpSpPr>
            <a:xfrm rot="1460314">
              <a:off x="4969" y="749085"/>
              <a:ext cx="595692" cy="152572"/>
              <a:chOff x="0" y="-38100"/>
              <a:chExt cx="1355149" cy="347089"/>
            </a:xfrm>
          </p:grpSpPr>
          <p:sp>
            <p:nvSpPr>
              <p:cNvPr id="14" name="Google Shape;334;p7">
                <a:extLst>
                  <a:ext uri="{FF2B5EF4-FFF2-40B4-BE49-F238E27FC236}">
                    <a16:creationId xmlns:a16="http://schemas.microsoft.com/office/drawing/2014/main" id="{510B882E-874B-516E-0E2C-F42F07BA5422}"/>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335;p7">
                <a:extLst>
                  <a:ext uri="{FF2B5EF4-FFF2-40B4-BE49-F238E27FC236}">
                    <a16:creationId xmlns:a16="http://schemas.microsoft.com/office/drawing/2014/main" id="{AB23EA6D-3016-7878-0A56-6A73D674B193}"/>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
        <p:nvSpPr>
          <p:cNvPr id="20" name="Google Shape;145;g362559cb20c_0_98">
            <a:extLst>
              <a:ext uri="{FF2B5EF4-FFF2-40B4-BE49-F238E27FC236}">
                <a16:creationId xmlns:a16="http://schemas.microsoft.com/office/drawing/2014/main" id="{9DA5A451-A6CD-AD61-55D5-A92B086CF339}"/>
              </a:ext>
            </a:extLst>
          </p:cNvPr>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4">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026" name="Picture 2" descr="When to use waterfall, when agile? - in agile-minds.com">
            <a:extLst>
              <a:ext uri="{FF2B5EF4-FFF2-40B4-BE49-F238E27FC236}">
                <a16:creationId xmlns:a16="http://schemas.microsoft.com/office/drawing/2014/main" id="{56040BE4-00B2-ADD2-FA67-7DC53C4F488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70616" y="1615397"/>
            <a:ext cx="10366573" cy="829325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8993613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screenshot&#10;&#10;Description automatically generated">
            <a:extLst>
              <a:ext uri="{FF2B5EF4-FFF2-40B4-BE49-F238E27FC236}">
                <a16:creationId xmlns:a16="http://schemas.microsoft.com/office/drawing/2014/main" id="{98DE3CAC-C56A-4479-9762-092FC6D350E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27210" y="1727444"/>
            <a:ext cx="17282160" cy="7855527"/>
          </a:xfrm>
          <a:prstGeom prst="rect">
            <a:avLst/>
          </a:prstGeom>
        </p:spPr>
      </p:pic>
      <p:sp>
        <p:nvSpPr>
          <p:cNvPr id="2" name="Title 1"/>
          <p:cNvSpPr>
            <a:spLocks noGrp="1"/>
          </p:cNvSpPr>
          <p:nvPr>
            <p:ph type="title"/>
          </p:nvPr>
        </p:nvSpPr>
        <p:spPr>
          <a:xfrm>
            <a:off x="471488" y="454259"/>
            <a:ext cx="17337882" cy="1017570"/>
          </a:xfrm>
        </p:spPr>
        <p:txBody>
          <a:bodyPr>
            <a:normAutofit fontScale="90000"/>
          </a:bodyPr>
          <a:lstStyle/>
          <a:p>
            <a:r>
              <a:rPr lang="en-US" dirty="0"/>
              <a:t>Agile life cycle</a:t>
            </a:r>
            <a:br>
              <a:rPr lang="en-US" dirty="0"/>
            </a:br>
            <a:r>
              <a:rPr lang="en-US" sz="3600" dirty="0"/>
              <a:t>Extending Scrum to the enterprise</a:t>
            </a:r>
            <a:endParaRPr lang="en-CA" dirty="0"/>
          </a:p>
        </p:txBody>
      </p:sp>
      <p:sp>
        <p:nvSpPr>
          <p:cNvPr id="4" name="Date Placeholder 3">
            <a:extLst>
              <a:ext uri="{FF2B5EF4-FFF2-40B4-BE49-F238E27FC236}">
                <a16:creationId xmlns:a16="http://schemas.microsoft.com/office/drawing/2014/main" id="{7B2E809C-CEA9-470D-88DF-55DEEDA07F74}"/>
              </a:ext>
            </a:extLst>
          </p:cNvPr>
          <p:cNvSpPr>
            <a:spLocks noGrp="1"/>
          </p:cNvSpPr>
          <p:nvPr>
            <p:ph type="dt" sz="half" idx="10"/>
          </p:nvPr>
        </p:nvSpPr>
        <p:spPr/>
        <p:txBody>
          <a:bodyPr/>
          <a:lstStyle/>
          <a:p>
            <a:r>
              <a:rPr lang="en-CA" dirty="0"/>
              <a:t>Version 2020.07</a:t>
            </a:r>
            <a:endParaRPr lang="en-US" dirty="0"/>
          </a:p>
        </p:txBody>
      </p:sp>
      <p:sp>
        <p:nvSpPr>
          <p:cNvPr id="6" name="Footer Placeholder 5">
            <a:extLst>
              <a:ext uri="{FF2B5EF4-FFF2-40B4-BE49-F238E27FC236}">
                <a16:creationId xmlns:a16="http://schemas.microsoft.com/office/drawing/2014/main" id="{1D3350FC-2A3D-4F2C-829C-677B04050C98}"/>
              </a:ext>
            </a:extLst>
          </p:cNvPr>
          <p:cNvSpPr>
            <a:spLocks noGrp="1"/>
          </p:cNvSpPr>
          <p:nvPr>
            <p:ph type="ftr" sz="quarter" idx="11"/>
          </p:nvPr>
        </p:nvSpPr>
        <p:spPr/>
        <p:txBody>
          <a:bodyPr/>
          <a:lstStyle/>
          <a:p>
            <a:r>
              <a:rPr lang="en-US" dirty="0"/>
              <a:t>Disciplined Agile © Project Management Institute. All rights reserved.</a:t>
            </a:r>
            <a:endParaRPr lang="en-GB" dirty="0"/>
          </a:p>
        </p:txBody>
      </p:sp>
      <p:sp>
        <p:nvSpPr>
          <p:cNvPr id="5" name="Slide Number Placeholder 4">
            <a:extLst>
              <a:ext uri="{FF2B5EF4-FFF2-40B4-BE49-F238E27FC236}">
                <a16:creationId xmlns:a16="http://schemas.microsoft.com/office/drawing/2014/main" id="{CE48A86F-B0AC-EF41-A443-D08405D0395B}"/>
              </a:ext>
            </a:extLst>
          </p:cNvPr>
          <p:cNvSpPr>
            <a:spLocks noGrp="1"/>
          </p:cNvSpPr>
          <p:nvPr>
            <p:ph type="sldNum" sz="quarter" idx="12"/>
          </p:nvPr>
        </p:nvSpPr>
        <p:spPr/>
        <p:txBody>
          <a:bodyPr/>
          <a:lstStyle/>
          <a:p>
            <a:fld id="{6973FCEF-5573-7E43-8272-70C9D66591DA}" type="slidenum">
              <a:rPr lang="en-US" smtClean="0"/>
              <a:pPr/>
              <a:t>23</a:t>
            </a:fld>
            <a:endParaRPr lang="en-US" dirty="0"/>
          </a:p>
        </p:txBody>
      </p:sp>
      <p:pic>
        <p:nvPicPr>
          <p:cNvPr id="10" name="Picture 9" descr="A picture containing drawing, device&#10;&#10;Description automatically generated">
            <a:extLst>
              <a:ext uri="{FF2B5EF4-FFF2-40B4-BE49-F238E27FC236}">
                <a16:creationId xmlns:a16="http://schemas.microsoft.com/office/drawing/2014/main" id="{28CDD495-D6C1-46AE-A5B3-D9999ABF270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5053216" y="280517"/>
            <a:ext cx="1920240" cy="1920240"/>
          </a:xfrm>
          <a:prstGeom prst="rect">
            <a:avLst/>
          </a:prstGeom>
        </p:spPr>
      </p:pic>
      <p:sp>
        <p:nvSpPr>
          <p:cNvPr id="3" name="Google Shape;326;p7">
            <a:extLst>
              <a:ext uri="{FF2B5EF4-FFF2-40B4-BE49-F238E27FC236}">
                <a16:creationId xmlns:a16="http://schemas.microsoft.com/office/drawing/2014/main" id="{CF7B3E6C-03B6-0808-C471-EA78F2A0B690}"/>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8" name="Google Shape;327;p7">
            <a:extLst>
              <a:ext uri="{FF2B5EF4-FFF2-40B4-BE49-F238E27FC236}">
                <a16:creationId xmlns:a16="http://schemas.microsoft.com/office/drawing/2014/main" id="{68653B6A-ACFC-F68E-3D43-E883908D9641}"/>
              </a:ext>
            </a:extLst>
          </p:cNvPr>
          <p:cNvGrpSpPr/>
          <p:nvPr/>
        </p:nvGrpSpPr>
        <p:grpSpPr>
          <a:xfrm>
            <a:off x="17896105" y="-144661"/>
            <a:ext cx="454222" cy="10431661"/>
            <a:chOff x="0" y="-192881"/>
            <a:chExt cx="605630" cy="13908881"/>
          </a:xfrm>
        </p:grpSpPr>
        <p:grpSp>
          <p:nvGrpSpPr>
            <p:cNvPr id="9" name="Google Shape;328;p7">
              <a:extLst>
                <a:ext uri="{FF2B5EF4-FFF2-40B4-BE49-F238E27FC236}">
                  <a16:creationId xmlns:a16="http://schemas.microsoft.com/office/drawing/2014/main" id="{50571ED7-2651-2BA7-3EB5-6C8FE591726F}"/>
                </a:ext>
              </a:extLst>
            </p:cNvPr>
            <p:cNvGrpSpPr/>
            <p:nvPr/>
          </p:nvGrpSpPr>
          <p:grpSpPr>
            <a:xfrm>
              <a:off x="77114" y="-192881"/>
              <a:ext cx="444500" cy="13908881"/>
              <a:chOff x="0" y="-38100"/>
              <a:chExt cx="87802" cy="2747433"/>
            </a:xfrm>
          </p:grpSpPr>
          <p:sp>
            <p:nvSpPr>
              <p:cNvPr id="16" name="Google Shape;329;p7">
                <a:extLst>
                  <a:ext uri="{FF2B5EF4-FFF2-40B4-BE49-F238E27FC236}">
                    <a16:creationId xmlns:a16="http://schemas.microsoft.com/office/drawing/2014/main" id="{D96D8953-2809-FE1A-2B67-FC90FB79ABE3}"/>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330;p7">
                <a:extLst>
                  <a:ext uri="{FF2B5EF4-FFF2-40B4-BE49-F238E27FC236}">
                    <a16:creationId xmlns:a16="http://schemas.microsoft.com/office/drawing/2014/main" id="{AAEABF47-92A6-07BB-B921-D03F6AB02ADE}"/>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1" name="Google Shape;331;p7">
              <a:extLst>
                <a:ext uri="{FF2B5EF4-FFF2-40B4-BE49-F238E27FC236}">
                  <a16:creationId xmlns:a16="http://schemas.microsoft.com/office/drawing/2014/main" id="{62DADFB3-7675-9732-94F2-1A57D20A7D86}"/>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332;p7">
              <a:extLst>
                <a:ext uri="{FF2B5EF4-FFF2-40B4-BE49-F238E27FC236}">
                  <a16:creationId xmlns:a16="http://schemas.microsoft.com/office/drawing/2014/main" id="{9EC835DF-6525-8DEC-3F5E-A98D50F2EC8E}"/>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3" name="Google Shape;333;p7">
              <a:extLst>
                <a:ext uri="{FF2B5EF4-FFF2-40B4-BE49-F238E27FC236}">
                  <a16:creationId xmlns:a16="http://schemas.microsoft.com/office/drawing/2014/main" id="{EBF6976F-B374-6C3E-7710-799B120B4790}"/>
                </a:ext>
              </a:extLst>
            </p:cNvPr>
            <p:cNvGrpSpPr/>
            <p:nvPr/>
          </p:nvGrpSpPr>
          <p:grpSpPr>
            <a:xfrm rot="1460314">
              <a:off x="4969" y="749085"/>
              <a:ext cx="595692" cy="152572"/>
              <a:chOff x="0" y="-38100"/>
              <a:chExt cx="1355149" cy="347089"/>
            </a:xfrm>
          </p:grpSpPr>
          <p:sp>
            <p:nvSpPr>
              <p:cNvPr id="14" name="Google Shape;334;p7">
                <a:extLst>
                  <a:ext uri="{FF2B5EF4-FFF2-40B4-BE49-F238E27FC236}">
                    <a16:creationId xmlns:a16="http://schemas.microsoft.com/office/drawing/2014/main" id="{50F1F77B-76C5-AADE-18B2-FC2E8A15BA7A}"/>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335;p7">
                <a:extLst>
                  <a:ext uri="{FF2B5EF4-FFF2-40B4-BE49-F238E27FC236}">
                    <a16:creationId xmlns:a16="http://schemas.microsoft.com/office/drawing/2014/main" id="{43ADB9E3-E794-2E78-E61F-C5569DD34ABC}"/>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
        <p:nvSpPr>
          <p:cNvPr id="20" name="Google Shape;145;g362559cb20c_0_98">
            <a:extLst>
              <a:ext uri="{FF2B5EF4-FFF2-40B4-BE49-F238E27FC236}">
                <a16:creationId xmlns:a16="http://schemas.microsoft.com/office/drawing/2014/main" id="{E2D03DBB-60E8-83BC-CD01-FBC13DFD2E35}"/>
              </a:ext>
            </a:extLst>
          </p:cNvPr>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7">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665472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1" name="Picture 10" descr="A close up of a map&#10;&#10;Description automatically generated">
            <a:extLst>
              <a:ext uri="{FF2B5EF4-FFF2-40B4-BE49-F238E27FC236}">
                <a16:creationId xmlns:a16="http://schemas.microsoft.com/office/drawing/2014/main" id="{82F13105-866E-4FAB-AF20-1F281EC4A4B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7200" y="1563111"/>
            <a:ext cx="17282160" cy="7855527"/>
          </a:xfrm>
          <a:prstGeom prst="rect">
            <a:avLst/>
          </a:prstGeom>
        </p:spPr>
      </p:pic>
      <p:sp>
        <p:nvSpPr>
          <p:cNvPr id="2" name="Title 1"/>
          <p:cNvSpPr>
            <a:spLocks noGrp="1"/>
          </p:cNvSpPr>
          <p:nvPr>
            <p:ph type="title"/>
          </p:nvPr>
        </p:nvSpPr>
        <p:spPr>
          <a:xfrm>
            <a:off x="471488" y="454259"/>
            <a:ext cx="17337882" cy="1017570"/>
          </a:xfrm>
        </p:spPr>
        <p:txBody>
          <a:bodyPr>
            <a:normAutofit fontScale="90000"/>
          </a:bodyPr>
          <a:lstStyle/>
          <a:p>
            <a:r>
              <a:rPr lang="en-US" dirty="0"/>
              <a:t>Lean life cycle</a:t>
            </a:r>
            <a:br>
              <a:rPr lang="en-US" dirty="0"/>
            </a:br>
            <a:r>
              <a:rPr lang="en-US" sz="3600" dirty="0"/>
              <a:t>Extending Kanban to the enterprise</a:t>
            </a:r>
            <a:endParaRPr lang="en-CA" dirty="0"/>
          </a:p>
        </p:txBody>
      </p:sp>
      <p:sp>
        <p:nvSpPr>
          <p:cNvPr id="3" name="Date Placeholder 2">
            <a:extLst>
              <a:ext uri="{FF2B5EF4-FFF2-40B4-BE49-F238E27FC236}">
                <a16:creationId xmlns:a16="http://schemas.microsoft.com/office/drawing/2014/main" id="{1A385C8A-0C8F-4312-97C2-4E01972A0B48}"/>
              </a:ext>
            </a:extLst>
          </p:cNvPr>
          <p:cNvSpPr>
            <a:spLocks noGrp="1"/>
          </p:cNvSpPr>
          <p:nvPr>
            <p:ph type="dt" sz="half" idx="10"/>
          </p:nvPr>
        </p:nvSpPr>
        <p:spPr>
          <a:xfrm>
            <a:off x="7805006" y="9618814"/>
            <a:ext cx="2133600" cy="365125"/>
          </a:xfrm>
        </p:spPr>
        <p:txBody>
          <a:bodyPr/>
          <a:lstStyle/>
          <a:p>
            <a:r>
              <a:rPr lang="en-CA" dirty="0"/>
              <a:t>Version 2020.07</a:t>
            </a:r>
            <a:endParaRPr lang="en-US" dirty="0"/>
          </a:p>
        </p:txBody>
      </p:sp>
      <p:sp>
        <p:nvSpPr>
          <p:cNvPr id="4" name="Footer Placeholder 3">
            <a:extLst>
              <a:ext uri="{FF2B5EF4-FFF2-40B4-BE49-F238E27FC236}">
                <a16:creationId xmlns:a16="http://schemas.microsoft.com/office/drawing/2014/main" id="{95CBD2E7-1696-4044-9BA1-C57C5E854587}"/>
              </a:ext>
            </a:extLst>
          </p:cNvPr>
          <p:cNvSpPr>
            <a:spLocks noGrp="1"/>
          </p:cNvSpPr>
          <p:nvPr>
            <p:ph type="ftr" sz="quarter" idx="11"/>
          </p:nvPr>
        </p:nvSpPr>
        <p:spPr>
          <a:xfrm>
            <a:off x="4584697" y="9571945"/>
            <a:ext cx="2895600" cy="365125"/>
          </a:xfrm>
        </p:spPr>
        <p:txBody>
          <a:bodyPr/>
          <a:lstStyle/>
          <a:p>
            <a:r>
              <a:rPr lang="en-US" dirty="0"/>
              <a:t>Disciplined Agile © Project Management Institute. All rights reserved.</a:t>
            </a:r>
            <a:endParaRPr lang="en-GB" dirty="0"/>
          </a:p>
        </p:txBody>
      </p:sp>
      <p:pic>
        <p:nvPicPr>
          <p:cNvPr id="10" name="Picture 9" descr="A picture containing drawing, clock&#10;&#10;Description automatically generated">
            <a:extLst>
              <a:ext uri="{FF2B5EF4-FFF2-40B4-BE49-F238E27FC236}">
                <a16:creationId xmlns:a16="http://schemas.microsoft.com/office/drawing/2014/main" id="{0A3F1077-ECAF-4714-B477-B7B125914A0F}"/>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5501475" y="2924"/>
            <a:ext cx="1920240" cy="1920240"/>
          </a:xfrm>
          <a:prstGeom prst="rect">
            <a:avLst/>
          </a:prstGeom>
        </p:spPr>
      </p:pic>
      <p:sp>
        <p:nvSpPr>
          <p:cNvPr id="6" name="Google Shape;326;p7">
            <a:extLst>
              <a:ext uri="{FF2B5EF4-FFF2-40B4-BE49-F238E27FC236}">
                <a16:creationId xmlns:a16="http://schemas.microsoft.com/office/drawing/2014/main" id="{81AD21FE-5E5E-86DB-5AA6-E8928B1002E3}"/>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7" name="Google Shape;327;p7">
            <a:extLst>
              <a:ext uri="{FF2B5EF4-FFF2-40B4-BE49-F238E27FC236}">
                <a16:creationId xmlns:a16="http://schemas.microsoft.com/office/drawing/2014/main" id="{1CD21259-FDA4-5234-EDF6-F8D80725516E}"/>
              </a:ext>
            </a:extLst>
          </p:cNvPr>
          <p:cNvGrpSpPr/>
          <p:nvPr/>
        </p:nvGrpSpPr>
        <p:grpSpPr>
          <a:xfrm>
            <a:off x="17896105" y="-144661"/>
            <a:ext cx="454222" cy="10431661"/>
            <a:chOff x="0" y="-192881"/>
            <a:chExt cx="605630" cy="13908881"/>
          </a:xfrm>
        </p:grpSpPr>
        <p:grpSp>
          <p:nvGrpSpPr>
            <p:cNvPr id="8" name="Google Shape;328;p7">
              <a:extLst>
                <a:ext uri="{FF2B5EF4-FFF2-40B4-BE49-F238E27FC236}">
                  <a16:creationId xmlns:a16="http://schemas.microsoft.com/office/drawing/2014/main" id="{38D02022-E1B7-5C0A-2853-654B1BE7915D}"/>
                </a:ext>
              </a:extLst>
            </p:cNvPr>
            <p:cNvGrpSpPr/>
            <p:nvPr/>
          </p:nvGrpSpPr>
          <p:grpSpPr>
            <a:xfrm>
              <a:off x="77114" y="-192881"/>
              <a:ext cx="444500" cy="13908881"/>
              <a:chOff x="0" y="-38100"/>
              <a:chExt cx="87802" cy="2747433"/>
            </a:xfrm>
          </p:grpSpPr>
          <p:sp>
            <p:nvSpPr>
              <p:cNvPr id="16" name="Google Shape;329;p7">
                <a:extLst>
                  <a:ext uri="{FF2B5EF4-FFF2-40B4-BE49-F238E27FC236}">
                    <a16:creationId xmlns:a16="http://schemas.microsoft.com/office/drawing/2014/main" id="{467C1C46-85C9-40B4-F6F2-21D1F79143DD}"/>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330;p7">
                <a:extLst>
                  <a:ext uri="{FF2B5EF4-FFF2-40B4-BE49-F238E27FC236}">
                    <a16:creationId xmlns:a16="http://schemas.microsoft.com/office/drawing/2014/main" id="{E103FDAC-FB03-0698-6037-C8BA8361358F}"/>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9" name="Google Shape;331;p7">
              <a:extLst>
                <a:ext uri="{FF2B5EF4-FFF2-40B4-BE49-F238E27FC236}">
                  <a16:creationId xmlns:a16="http://schemas.microsoft.com/office/drawing/2014/main" id="{2DDA6018-0E9A-E050-5FF3-F16030D03EB9}"/>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332;p7">
              <a:extLst>
                <a:ext uri="{FF2B5EF4-FFF2-40B4-BE49-F238E27FC236}">
                  <a16:creationId xmlns:a16="http://schemas.microsoft.com/office/drawing/2014/main" id="{259EC1BB-FB81-45F0-29D6-51529AC55EC4}"/>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3" name="Google Shape;333;p7">
              <a:extLst>
                <a:ext uri="{FF2B5EF4-FFF2-40B4-BE49-F238E27FC236}">
                  <a16:creationId xmlns:a16="http://schemas.microsoft.com/office/drawing/2014/main" id="{45833F31-FCC1-9C0A-BD78-0294F487FE44}"/>
                </a:ext>
              </a:extLst>
            </p:cNvPr>
            <p:cNvGrpSpPr/>
            <p:nvPr/>
          </p:nvGrpSpPr>
          <p:grpSpPr>
            <a:xfrm rot="1460314">
              <a:off x="4969" y="749085"/>
              <a:ext cx="595692" cy="152572"/>
              <a:chOff x="0" y="-38100"/>
              <a:chExt cx="1355149" cy="347089"/>
            </a:xfrm>
          </p:grpSpPr>
          <p:sp>
            <p:nvSpPr>
              <p:cNvPr id="14" name="Google Shape;334;p7">
                <a:extLst>
                  <a:ext uri="{FF2B5EF4-FFF2-40B4-BE49-F238E27FC236}">
                    <a16:creationId xmlns:a16="http://schemas.microsoft.com/office/drawing/2014/main" id="{A19C4B49-D87B-C91C-143F-4699499C0FC1}"/>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335;p7">
                <a:extLst>
                  <a:ext uri="{FF2B5EF4-FFF2-40B4-BE49-F238E27FC236}">
                    <a16:creationId xmlns:a16="http://schemas.microsoft.com/office/drawing/2014/main" id="{9A9E7AA5-6CF1-2D16-D1F7-7B8B5C5AF03A}"/>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
        <p:nvSpPr>
          <p:cNvPr id="18" name="Google Shape;145;g362559cb20c_0_98">
            <a:extLst>
              <a:ext uri="{FF2B5EF4-FFF2-40B4-BE49-F238E27FC236}">
                <a16:creationId xmlns:a16="http://schemas.microsoft.com/office/drawing/2014/main" id="{3D222EC6-CAAC-4ABD-3C53-A89F81845426}"/>
              </a:ext>
            </a:extLst>
          </p:cNvPr>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7">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79749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a:t>Exploratory “Lean Startup” life cycle</a:t>
            </a:r>
          </a:p>
        </p:txBody>
      </p:sp>
      <p:sp>
        <p:nvSpPr>
          <p:cNvPr id="3" name="Date Placeholder 2">
            <a:extLst>
              <a:ext uri="{FF2B5EF4-FFF2-40B4-BE49-F238E27FC236}">
                <a16:creationId xmlns:a16="http://schemas.microsoft.com/office/drawing/2014/main" id="{3EBA4138-677B-43FF-A357-FF62C9E74753}"/>
              </a:ext>
            </a:extLst>
          </p:cNvPr>
          <p:cNvSpPr>
            <a:spLocks noGrp="1"/>
          </p:cNvSpPr>
          <p:nvPr>
            <p:ph type="dt" sz="half" idx="10"/>
          </p:nvPr>
        </p:nvSpPr>
        <p:spPr/>
        <p:txBody>
          <a:bodyPr/>
          <a:lstStyle/>
          <a:p>
            <a:r>
              <a:rPr lang="en-US"/>
              <a:t>Version 2020.06</a:t>
            </a:r>
          </a:p>
        </p:txBody>
      </p:sp>
      <p:sp>
        <p:nvSpPr>
          <p:cNvPr id="4" name="Footer Placeholder 3">
            <a:extLst>
              <a:ext uri="{FF2B5EF4-FFF2-40B4-BE49-F238E27FC236}">
                <a16:creationId xmlns:a16="http://schemas.microsoft.com/office/drawing/2014/main" id="{2AF2A293-8BB0-48B6-9C86-4E4C5C7FC8CF}"/>
              </a:ext>
            </a:extLst>
          </p:cNvPr>
          <p:cNvSpPr>
            <a:spLocks noGrp="1"/>
          </p:cNvSpPr>
          <p:nvPr>
            <p:ph type="ftr" sz="quarter" idx="11"/>
          </p:nvPr>
        </p:nvSpPr>
        <p:spPr/>
        <p:txBody>
          <a:bodyPr/>
          <a:lstStyle/>
          <a:p>
            <a:r>
              <a:rPr lang="en-US"/>
              <a:t>Foundations of Disciplined Agile © Project Management Institute. All rights reserved.</a:t>
            </a:r>
            <a:endParaRPr lang="en-GB"/>
          </a:p>
        </p:txBody>
      </p:sp>
      <p:sp>
        <p:nvSpPr>
          <p:cNvPr id="5" name="Slide Number Placeholder 4">
            <a:extLst>
              <a:ext uri="{FF2B5EF4-FFF2-40B4-BE49-F238E27FC236}">
                <a16:creationId xmlns:a16="http://schemas.microsoft.com/office/drawing/2014/main" id="{98BAA111-C5DA-D645-A5FF-C47B7283C7ED}"/>
              </a:ext>
            </a:extLst>
          </p:cNvPr>
          <p:cNvSpPr>
            <a:spLocks noGrp="1"/>
          </p:cNvSpPr>
          <p:nvPr>
            <p:ph type="sldNum" sz="quarter" idx="12"/>
          </p:nvPr>
        </p:nvSpPr>
        <p:spPr/>
        <p:txBody>
          <a:bodyPr/>
          <a:lstStyle/>
          <a:p>
            <a:fld id="{6973FCEF-5573-7E43-8272-70C9D66591DA}" type="slidenum">
              <a:rPr lang="en-US" smtClean="0"/>
              <a:pPr/>
              <a:t>25</a:t>
            </a:fld>
            <a:endParaRPr lang="en-US"/>
          </a:p>
        </p:txBody>
      </p:sp>
      <p:pic>
        <p:nvPicPr>
          <p:cNvPr id="10" name="Picture 9" descr="A close up of a logo&#10;&#10;Description automatically generated">
            <a:extLst>
              <a:ext uri="{FF2B5EF4-FFF2-40B4-BE49-F238E27FC236}">
                <a16:creationId xmlns:a16="http://schemas.microsoft.com/office/drawing/2014/main" id="{F4E84333-E165-4284-89C9-D7014111ABA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622846" y="212390"/>
            <a:ext cx="1918706" cy="1920240"/>
          </a:xfrm>
          <a:prstGeom prst="rect">
            <a:avLst/>
          </a:prstGeom>
        </p:spPr>
      </p:pic>
      <p:pic>
        <p:nvPicPr>
          <p:cNvPr id="11" name="Picture 10" descr="A picture containing drawing&#10;&#10;Description automatically generated">
            <a:extLst>
              <a:ext uri="{FF2B5EF4-FFF2-40B4-BE49-F238E27FC236}">
                <a16:creationId xmlns:a16="http://schemas.microsoft.com/office/drawing/2014/main" id="{2478850F-80BB-4D8A-B9D8-1398BD847C9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91831" y="2305051"/>
            <a:ext cx="17282160" cy="6284423"/>
          </a:xfrm>
          <a:prstGeom prst="rect">
            <a:avLst/>
          </a:prstGeom>
        </p:spPr>
      </p:pic>
      <p:sp>
        <p:nvSpPr>
          <p:cNvPr id="6" name="Google Shape;326;p7">
            <a:extLst>
              <a:ext uri="{FF2B5EF4-FFF2-40B4-BE49-F238E27FC236}">
                <a16:creationId xmlns:a16="http://schemas.microsoft.com/office/drawing/2014/main" id="{760BA88F-D65C-F2C4-6B10-B9BE4B436320}"/>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7" name="Google Shape;327;p7">
            <a:extLst>
              <a:ext uri="{FF2B5EF4-FFF2-40B4-BE49-F238E27FC236}">
                <a16:creationId xmlns:a16="http://schemas.microsoft.com/office/drawing/2014/main" id="{47A5D2D8-DC96-7890-DE7E-2B34807FB92D}"/>
              </a:ext>
            </a:extLst>
          </p:cNvPr>
          <p:cNvGrpSpPr/>
          <p:nvPr/>
        </p:nvGrpSpPr>
        <p:grpSpPr>
          <a:xfrm>
            <a:off x="17896105" y="-144661"/>
            <a:ext cx="454222" cy="10431661"/>
            <a:chOff x="0" y="-192881"/>
            <a:chExt cx="605630" cy="13908881"/>
          </a:xfrm>
        </p:grpSpPr>
        <p:grpSp>
          <p:nvGrpSpPr>
            <p:cNvPr id="8" name="Google Shape;328;p7">
              <a:extLst>
                <a:ext uri="{FF2B5EF4-FFF2-40B4-BE49-F238E27FC236}">
                  <a16:creationId xmlns:a16="http://schemas.microsoft.com/office/drawing/2014/main" id="{14696086-8537-7875-752E-5B19373712B6}"/>
                </a:ext>
              </a:extLst>
            </p:cNvPr>
            <p:cNvGrpSpPr/>
            <p:nvPr/>
          </p:nvGrpSpPr>
          <p:grpSpPr>
            <a:xfrm>
              <a:off x="77114" y="-192881"/>
              <a:ext cx="444500" cy="13908881"/>
              <a:chOff x="0" y="-38100"/>
              <a:chExt cx="87802" cy="2747433"/>
            </a:xfrm>
          </p:grpSpPr>
          <p:sp>
            <p:nvSpPr>
              <p:cNvPr id="16" name="Google Shape;329;p7">
                <a:extLst>
                  <a:ext uri="{FF2B5EF4-FFF2-40B4-BE49-F238E27FC236}">
                    <a16:creationId xmlns:a16="http://schemas.microsoft.com/office/drawing/2014/main" id="{3882F5A7-ABE9-57B9-B092-E96CF73CFE7E}"/>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330;p7">
                <a:extLst>
                  <a:ext uri="{FF2B5EF4-FFF2-40B4-BE49-F238E27FC236}">
                    <a16:creationId xmlns:a16="http://schemas.microsoft.com/office/drawing/2014/main" id="{85650489-B462-9312-4C23-D52A5EA027D0}"/>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9" name="Google Shape;331;p7">
              <a:extLst>
                <a:ext uri="{FF2B5EF4-FFF2-40B4-BE49-F238E27FC236}">
                  <a16:creationId xmlns:a16="http://schemas.microsoft.com/office/drawing/2014/main" id="{4075B0CD-B227-8757-90E6-DA98EF2C8523}"/>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332;p7">
              <a:extLst>
                <a:ext uri="{FF2B5EF4-FFF2-40B4-BE49-F238E27FC236}">
                  <a16:creationId xmlns:a16="http://schemas.microsoft.com/office/drawing/2014/main" id="{AED279CA-3948-974E-4749-E793E2292E8A}"/>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3" name="Google Shape;333;p7">
              <a:extLst>
                <a:ext uri="{FF2B5EF4-FFF2-40B4-BE49-F238E27FC236}">
                  <a16:creationId xmlns:a16="http://schemas.microsoft.com/office/drawing/2014/main" id="{608868DE-C070-2344-66F1-9DA24AD1FFBC}"/>
                </a:ext>
              </a:extLst>
            </p:cNvPr>
            <p:cNvGrpSpPr/>
            <p:nvPr/>
          </p:nvGrpSpPr>
          <p:grpSpPr>
            <a:xfrm rot="1460314">
              <a:off x="4969" y="749085"/>
              <a:ext cx="595692" cy="152572"/>
              <a:chOff x="0" y="-38100"/>
              <a:chExt cx="1355149" cy="347089"/>
            </a:xfrm>
          </p:grpSpPr>
          <p:sp>
            <p:nvSpPr>
              <p:cNvPr id="14" name="Google Shape;334;p7">
                <a:extLst>
                  <a:ext uri="{FF2B5EF4-FFF2-40B4-BE49-F238E27FC236}">
                    <a16:creationId xmlns:a16="http://schemas.microsoft.com/office/drawing/2014/main" id="{6DC69015-2AFD-C599-119D-31B878511729}"/>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335;p7">
                <a:extLst>
                  <a:ext uri="{FF2B5EF4-FFF2-40B4-BE49-F238E27FC236}">
                    <a16:creationId xmlns:a16="http://schemas.microsoft.com/office/drawing/2014/main" id="{CDAB40AA-FF83-7D66-244A-2B2CC9EFC63C}"/>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
        <p:nvSpPr>
          <p:cNvPr id="18" name="Google Shape;145;g362559cb20c_0_98">
            <a:extLst>
              <a:ext uri="{FF2B5EF4-FFF2-40B4-BE49-F238E27FC236}">
                <a16:creationId xmlns:a16="http://schemas.microsoft.com/office/drawing/2014/main" id="{CE94F671-4CDD-B349-53F8-429F3475C301}"/>
              </a:ext>
            </a:extLst>
          </p:cNvPr>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7">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856301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4B526D-8D19-42F7-8F11-41F496FAF5C0}"/>
              </a:ext>
            </a:extLst>
          </p:cNvPr>
          <p:cNvSpPr>
            <a:spLocks noGrp="1"/>
          </p:cNvSpPr>
          <p:nvPr>
            <p:ph type="title"/>
          </p:nvPr>
        </p:nvSpPr>
        <p:spPr>
          <a:xfrm>
            <a:off x="471488" y="454258"/>
            <a:ext cx="17337882" cy="1103159"/>
          </a:xfrm>
        </p:spPr>
        <p:txBody>
          <a:bodyPr>
            <a:normAutofit fontScale="90000"/>
          </a:bodyPr>
          <a:lstStyle/>
          <a:p>
            <a:r>
              <a:rPr lang="en-US" sz="5400" dirty="0"/>
              <a:t>Lean Governance</a:t>
            </a:r>
            <a:br>
              <a:rPr lang="en-US" sz="5400" dirty="0"/>
            </a:br>
            <a:r>
              <a:rPr lang="en-US" sz="3600" dirty="0"/>
              <a:t>Baked into Disciplined Agile</a:t>
            </a:r>
            <a:endParaRPr lang="en-US" sz="4200" dirty="0"/>
          </a:p>
        </p:txBody>
      </p:sp>
      <p:sp>
        <p:nvSpPr>
          <p:cNvPr id="2" name="Date Placeholder 1">
            <a:extLst>
              <a:ext uri="{FF2B5EF4-FFF2-40B4-BE49-F238E27FC236}">
                <a16:creationId xmlns:a16="http://schemas.microsoft.com/office/drawing/2014/main" id="{19E1A0AE-1860-524D-8C03-55D1835F74F9}"/>
              </a:ext>
            </a:extLst>
          </p:cNvPr>
          <p:cNvSpPr>
            <a:spLocks noGrp="1"/>
          </p:cNvSpPr>
          <p:nvPr>
            <p:ph type="dt" sz="half" idx="10"/>
          </p:nvPr>
        </p:nvSpPr>
        <p:spPr>
          <a:xfrm>
            <a:off x="8840219" y="9794897"/>
            <a:ext cx="2133600" cy="365125"/>
          </a:xfrm>
        </p:spPr>
        <p:txBody>
          <a:bodyPr/>
          <a:lstStyle/>
          <a:p>
            <a:r>
              <a:rPr lang="en-CA" dirty="0"/>
              <a:t>Version 2020.07</a:t>
            </a:r>
            <a:endParaRPr lang="en-US" dirty="0"/>
          </a:p>
        </p:txBody>
      </p:sp>
      <p:sp>
        <p:nvSpPr>
          <p:cNvPr id="4" name="Footer Placeholder 3">
            <a:extLst>
              <a:ext uri="{FF2B5EF4-FFF2-40B4-BE49-F238E27FC236}">
                <a16:creationId xmlns:a16="http://schemas.microsoft.com/office/drawing/2014/main" id="{86DA7E83-4C6A-9F4F-ACAF-F92D4500B648}"/>
              </a:ext>
            </a:extLst>
          </p:cNvPr>
          <p:cNvSpPr>
            <a:spLocks noGrp="1"/>
          </p:cNvSpPr>
          <p:nvPr>
            <p:ph type="ftr" sz="quarter" idx="11"/>
          </p:nvPr>
        </p:nvSpPr>
        <p:spPr/>
        <p:txBody>
          <a:bodyPr/>
          <a:lstStyle/>
          <a:p>
            <a:r>
              <a:rPr lang="en-US" dirty="0"/>
              <a:t>Disciplined Agile © Project Management Institute. All rights reserved.</a:t>
            </a:r>
          </a:p>
        </p:txBody>
      </p:sp>
      <p:sp>
        <p:nvSpPr>
          <p:cNvPr id="23" name="Slide Number Placeholder 3">
            <a:extLst>
              <a:ext uri="{FF2B5EF4-FFF2-40B4-BE49-F238E27FC236}">
                <a16:creationId xmlns:a16="http://schemas.microsoft.com/office/drawing/2014/main" id="{D9977FC4-5CF5-6046-B0D1-85467125214E}"/>
              </a:ext>
            </a:extLst>
          </p:cNvPr>
          <p:cNvSpPr>
            <a:spLocks noGrp="1"/>
          </p:cNvSpPr>
          <p:nvPr>
            <p:ph type="sldNum" sz="quarter" idx="12"/>
          </p:nvPr>
        </p:nvSpPr>
        <p:spPr>
          <a:prstGeom prst="rect">
            <a:avLst/>
          </a:prstGeom>
        </p:spPr>
        <p:txBody>
          <a:bodyPr spcFirstLastPara="1" vert="horz" wrap="square" lIns="137160" tIns="68580" rIns="137160" bIns="68580" rtlCol="0" anchor="ctr" anchorCtr="0">
            <a:noAutofit/>
          </a:bodyPr>
          <a:lstStyle>
            <a:defPPr>
              <a:defRPr lang="en-US"/>
            </a:defPPr>
            <a:lvl1pPr marL="0" algn="r" defTabSz="1371600" rtl="0" eaLnBrk="1" latinLnBrk="0" hangingPunct="1">
              <a:defRPr sz="1575" kern="1200">
                <a:solidFill>
                  <a:schemeClr val="bg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fld id="{C71A894C-205B-4DAA-9540-5D213890B08A}" type="slidenum">
              <a:rPr lang="en-US" smtClean="0"/>
              <a:pPr/>
              <a:t>26</a:t>
            </a:fld>
            <a:endParaRPr lang="en-US" dirty="0"/>
          </a:p>
        </p:txBody>
      </p:sp>
      <p:graphicFrame>
        <p:nvGraphicFramePr>
          <p:cNvPr id="10" name="Content Placeholder 4">
            <a:extLst>
              <a:ext uri="{FF2B5EF4-FFF2-40B4-BE49-F238E27FC236}">
                <a16:creationId xmlns:a16="http://schemas.microsoft.com/office/drawing/2014/main" id="{9F889B05-307F-A049-BCD0-507A459F15C4}"/>
              </a:ext>
            </a:extLst>
          </p:cNvPr>
          <p:cNvGraphicFramePr>
            <a:graphicFrameLocks/>
          </p:cNvGraphicFramePr>
          <p:nvPr/>
        </p:nvGraphicFramePr>
        <p:xfrm>
          <a:off x="1120355" y="5635547"/>
          <a:ext cx="15820879" cy="3391811"/>
        </p:xfrm>
        <a:graphic>
          <a:graphicData uri="http://schemas.openxmlformats.org/drawingml/2006/table">
            <a:tbl>
              <a:tblPr firstRow="1" bandRow="1">
                <a:tableStyleId>{073A0DAA-6AF3-43AB-8588-CEC1D06C72B9}</a:tableStyleId>
              </a:tblPr>
              <a:tblGrid>
                <a:gridCol w="5771099">
                  <a:extLst>
                    <a:ext uri="{9D8B030D-6E8A-4147-A177-3AD203B41FA5}">
                      <a16:colId xmlns:a16="http://schemas.microsoft.com/office/drawing/2014/main" val="20000"/>
                    </a:ext>
                  </a:extLst>
                </a:gridCol>
                <a:gridCol w="10049780">
                  <a:extLst>
                    <a:ext uri="{9D8B030D-6E8A-4147-A177-3AD203B41FA5}">
                      <a16:colId xmlns:a16="http://schemas.microsoft.com/office/drawing/2014/main" val="20004"/>
                    </a:ext>
                  </a:extLst>
                </a:gridCol>
              </a:tblGrid>
              <a:tr h="634721">
                <a:tc>
                  <a:txBody>
                    <a:bodyPr/>
                    <a:lstStyle/>
                    <a:p>
                      <a:r>
                        <a:rPr lang="en-US" sz="2900" dirty="0"/>
                        <a:t>Milestone</a:t>
                      </a:r>
                    </a:p>
                  </a:txBody>
                  <a:tcPr marL="411480" marR="182880" marT="91440" marB="91440">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50000"/>
                      </a:schemeClr>
                    </a:solidFill>
                  </a:tcPr>
                </a:tc>
                <a:tc>
                  <a:txBody>
                    <a:bodyPr/>
                    <a:lstStyle/>
                    <a:p>
                      <a:r>
                        <a:rPr lang="en-US" sz="2900" dirty="0"/>
                        <a:t>Fundamental Question Asked</a:t>
                      </a:r>
                    </a:p>
                  </a:txBody>
                  <a:tcPr marL="411480" marR="182880" marT="91440" marB="91440">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50000"/>
                      </a:schemeClr>
                    </a:solidFill>
                  </a:tcPr>
                </a:tc>
                <a:extLst>
                  <a:ext uri="{0D108BD9-81ED-4DB2-BD59-A6C34878D82A}">
                    <a16:rowId xmlns:a16="http://schemas.microsoft.com/office/drawing/2014/main" val="10000"/>
                  </a:ext>
                </a:extLst>
              </a:tr>
              <a:tr h="459515">
                <a:tc>
                  <a:txBody>
                    <a:bodyPr/>
                    <a:lstStyle/>
                    <a:p>
                      <a:r>
                        <a:rPr lang="en-US" sz="2300" dirty="0"/>
                        <a:t>Stakeholder vision</a:t>
                      </a:r>
                    </a:p>
                  </a:txBody>
                  <a:tcPr marL="411480" marR="102870" marT="51437" marB="51437">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r>
                        <a:rPr lang="en-US" sz="2300" dirty="0"/>
                        <a:t>Do stakeholders agree with your</a:t>
                      </a:r>
                      <a:r>
                        <a:rPr lang="en-US" sz="2300" baseline="0" dirty="0"/>
                        <a:t> strategy?</a:t>
                      </a:r>
                      <a:endParaRPr lang="en-US" sz="2300" dirty="0"/>
                    </a:p>
                  </a:txBody>
                  <a:tcPr marL="411480" marR="102870" marT="51437" marB="51437">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002"/>
                  </a:ext>
                </a:extLst>
              </a:tr>
              <a:tr h="459515">
                <a:tc>
                  <a:txBody>
                    <a:bodyPr/>
                    <a:lstStyle/>
                    <a:p>
                      <a:r>
                        <a:rPr lang="en-US" sz="2300" dirty="0"/>
                        <a:t>Proven architecture</a:t>
                      </a:r>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sz="2300" dirty="0"/>
                        <a:t>Can you actually build this?</a:t>
                      </a:r>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459515">
                <a:tc>
                  <a:txBody>
                    <a:bodyPr/>
                    <a:lstStyle/>
                    <a:p>
                      <a:r>
                        <a:rPr lang="en-US" sz="2300" dirty="0"/>
                        <a:t>Continued viability</a:t>
                      </a:r>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r>
                        <a:rPr lang="en-US" sz="2300" dirty="0"/>
                        <a:t>Does the effort still make sense?</a:t>
                      </a:r>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004"/>
                  </a:ext>
                </a:extLst>
              </a:tr>
              <a:tr h="459515">
                <a:tc>
                  <a:txBody>
                    <a:bodyPr/>
                    <a:lstStyle/>
                    <a:p>
                      <a:r>
                        <a:rPr lang="en-US" sz="2300" dirty="0"/>
                        <a:t>Sufficient</a:t>
                      </a:r>
                      <a:r>
                        <a:rPr lang="en-US" sz="2300" baseline="0" dirty="0"/>
                        <a:t> functionality</a:t>
                      </a:r>
                      <a:endParaRPr lang="en-US" sz="2300" dirty="0"/>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sz="2300" dirty="0"/>
                        <a:t>Does</a:t>
                      </a:r>
                      <a:r>
                        <a:rPr lang="en-US" sz="2300" baseline="0" dirty="0"/>
                        <a:t> it make sense to release the current solution?</a:t>
                      </a:r>
                      <a:endParaRPr lang="en-US" sz="2300" dirty="0"/>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5"/>
                  </a:ext>
                </a:extLst>
              </a:tr>
              <a:tr h="459515">
                <a:tc>
                  <a:txBody>
                    <a:bodyPr/>
                    <a:lstStyle/>
                    <a:p>
                      <a:r>
                        <a:rPr lang="en-US" sz="2300" dirty="0"/>
                        <a:t>Production ready</a:t>
                      </a:r>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r>
                        <a:rPr lang="en-US" sz="2300" dirty="0"/>
                        <a:t>Will the solution work in production?</a:t>
                      </a:r>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006"/>
                  </a:ext>
                </a:extLst>
              </a:tr>
              <a:tr h="459515">
                <a:tc>
                  <a:txBody>
                    <a:bodyPr/>
                    <a:lstStyle/>
                    <a:p>
                      <a:r>
                        <a:rPr lang="en-US" sz="2300" dirty="0"/>
                        <a:t>Delighted stakeholders</a:t>
                      </a:r>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sz="2300" dirty="0"/>
                        <a:t>Are stakeholders happy with the deployed solution?</a:t>
                      </a:r>
                    </a:p>
                  </a:txBody>
                  <a:tcPr marL="411480" marR="102870" marT="51437" marB="51437">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7"/>
                  </a:ext>
                </a:extLst>
              </a:tr>
            </a:tbl>
          </a:graphicData>
        </a:graphic>
      </p:graphicFrame>
      <p:graphicFrame>
        <p:nvGraphicFramePr>
          <p:cNvPr id="6" name="Content Placeholder 4">
            <a:extLst>
              <a:ext uri="{FF2B5EF4-FFF2-40B4-BE49-F238E27FC236}">
                <a16:creationId xmlns:a16="http://schemas.microsoft.com/office/drawing/2014/main" id="{0EC1DD7A-FA3E-4634-BF77-8C0037EB21DB}"/>
              </a:ext>
            </a:extLst>
          </p:cNvPr>
          <p:cNvGraphicFramePr>
            <a:graphicFrameLocks/>
          </p:cNvGraphicFramePr>
          <p:nvPr/>
        </p:nvGraphicFramePr>
        <p:xfrm>
          <a:off x="1120352" y="2562733"/>
          <a:ext cx="15805576" cy="1610081"/>
        </p:xfrm>
        <a:graphic>
          <a:graphicData uri="http://schemas.openxmlformats.org/drawingml/2006/table">
            <a:tbl>
              <a:tblPr firstRow="1" bandRow="1">
                <a:tableStyleId>{00A15C55-8517-42AA-B614-E9B94910E393}</a:tableStyleId>
              </a:tblPr>
              <a:tblGrid>
                <a:gridCol w="3220704">
                  <a:extLst>
                    <a:ext uri="{9D8B030D-6E8A-4147-A177-3AD203B41FA5}">
                      <a16:colId xmlns:a16="http://schemas.microsoft.com/office/drawing/2014/main" val="20000"/>
                    </a:ext>
                  </a:extLst>
                </a:gridCol>
                <a:gridCol w="9365423">
                  <a:extLst>
                    <a:ext uri="{9D8B030D-6E8A-4147-A177-3AD203B41FA5}">
                      <a16:colId xmlns:a16="http://schemas.microsoft.com/office/drawing/2014/main" val="20004"/>
                    </a:ext>
                  </a:extLst>
                </a:gridCol>
                <a:gridCol w="3219449">
                  <a:extLst>
                    <a:ext uri="{9D8B030D-6E8A-4147-A177-3AD203B41FA5}">
                      <a16:colId xmlns:a16="http://schemas.microsoft.com/office/drawing/2014/main" val="790950453"/>
                    </a:ext>
                  </a:extLst>
                </a:gridCol>
              </a:tblGrid>
              <a:tr h="634721">
                <a:tc>
                  <a:txBody>
                    <a:bodyPr/>
                    <a:lstStyle/>
                    <a:p>
                      <a:pPr algn="ctr"/>
                      <a:r>
                        <a:rPr lang="en-US" sz="2900" dirty="0"/>
                        <a:t>Inception</a:t>
                      </a:r>
                    </a:p>
                  </a:txBody>
                  <a:tcPr marL="0" marR="0" marT="91440" marB="9144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92D050"/>
                    </a:solidFill>
                  </a:tcPr>
                </a:tc>
                <a:tc>
                  <a:txBody>
                    <a:bodyPr/>
                    <a:lstStyle/>
                    <a:p>
                      <a:pPr algn="ctr"/>
                      <a:r>
                        <a:rPr lang="en-US" sz="2900" dirty="0"/>
                        <a:t>Construction</a:t>
                      </a:r>
                    </a:p>
                  </a:txBody>
                  <a:tcPr marL="0" marR="0" marT="91440" marB="9144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0CFFF"/>
                    </a:solidFill>
                  </a:tcPr>
                </a:tc>
                <a:tc>
                  <a:txBody>
                    <a:bodyPr/>
                    <a:lstStyle/>
                    <a:p>
                      <a:pPr algn="ctr"/>
                      <a:r>
                        <a:rPr lang="en-US" sz="2900" dirty="0"/>
                        <a:t>Transition</a:t>
                      </a:r>
                    </a:p>
                  </a:txBody>
                  <a:tcPr marL="0" marR="0" marT="91440" marB="9144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070C0"/>
                    </a:solidFill>
                  </a:tcPr>
                </a:tc>
                <a:extLst>
                  <a:ext uri="{0D108BD9-81ED-4DB2-BD59-A6C34878D82A}">
                    <a16:rowId xmlns:a16="http://schemas.microsoft.com/office/drawing/2014/main" val="10000"/>
                  </a:ext>
                </a:extLst>
              </a:tr>
              <a:tr h="9601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300" dirty="0"/>
                        <a:t>Initiate the endeavor</a:t>
                      </a:r>
                    </a:p>
                  </a:txBody>
                  <a:tcPr marL="0" marR="0" marT="91440" marB="9144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300" dirty="0"/>
                        <a:t>Development of a potentially consumable solution</a:t>
                      </a:r>
                    </a:p>
                    <a:p>
                      <a:pPr algn="ctr"/>
                      <a:endParaRPr lang="en-US" sz="2900" dirty="0"/>
                    </a:p>
                  </a:txBody>
                  <a:tcPr marL="0" marR="0" marT="91440" marB="9144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r>
                        <a:rPr lang="en-US" sz="2300" dirty="0"/>
                        <a:t>Deploy the solution</a:t>
                      </a:r>
                    </a:p>
                  </a:txBody>
                  <a:tcPr marL="0" marR="0" marT="91440" marB="91440">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97620364"/>
                  </a:ext>
                </a:extLst>
              </a:tr>
            </a:tbl>
          </a:graphicData>
        </a:graphic>
      </p:graphicFrame>
      <p:sp>
        <p:nvSpPr>
          <p:cNvPr id="9" name="TextBox 8">
            <a:extLst>
              <a:ext uri="{FF2B5EF4-FFF2-40B4-BE49-F238E27FC236}">
                <a16:creationId xmlns:a16="http://schemas.microsoft.com/office/drawing/2014/main" id="{DECFF444-9C1B-41D0-BE56-B71107EE67C1}"/>
              </a:ext>
            </a:extLst>
          </p:cNvPr>
          <p:cNvSpPr txBox="1"/>
          <p:nvPr/>
        </p:nvSpPr>
        <p:spPr>
          <a:xfrm>
            <a:off x="2541377" y="4410090"/>
            <a:ext cx="2486028" cy="415498"/>
          </a:xfrm>
          <a:prstGeom prst="rect">
            <a:avLst/>
          </a:prstGeom>
          <a:noFill/>
        </p:spPr>
        <p:txBody>
          <a:bodyPr wrap="square" lIns="0" rIns="0" rtlCol="0">
            <a:spAutoFit/>
          </a:bodyPr>
          <a:lstStyle/>
          <a:p>
            <a:pPr algn="r"/>
            <a:r>
              <a:rPr lang="en-US" sz="2100" dirty="0"/>
              <a:t>Proven architecture</a:t>
            </a:r>
          </a:p>
        </p:txBody>
      </p:sp>
      <p:sp>
        <p:nvSpPr>
          <p:cNvPr id="12" name="TextBox 11">
            <a:extLst>
              <a:ext uri="{FF2B5EF4-FFF2-40B4-BE49-F238E27FC236}">
                <a16:creationId xmlns:a16="http://schemas.microsoft.com/office/drawing/2014/main" id="{B3E2BBCF-2E3B-4390-803D-C5A0BAEC0602}"/>
              </a:ext>
            </a:extLst>
          </p:cNvPr>
          <p:cNvSpPr txBox="1"/>
          <p:nvPr/>
        </p:nvSpPr>
        <p:spPr>
          <a:xfrm>
            <a:off x="1896706" y="3802994"/>
            <a:ext cx="2486027" cy="415498"/>
          </a:xfrm>
          <a:prstGeom prst="rect">
            <a:avLst/>
          </a:prstGeom>
          <a:noFill/>
        </p:spPr>
        <p:txBody>
          <a:bodyPr wrap="square" lIns="0" rIns="0" rtlCol="0">
            <a:spAutoFit/>
          </a:bodyPr>
          <a:lstStyle/>
          <a:p>
            <a:pPr algn="r"/>
            <a:r>
              <a:rPr lang="en-US" sz="2100" dirty="0"/>
              <a:t>Stakeholder vision</a:t>
            </a:r>
          </a:p>
        </p:txBody>
      </p:sp>
      <p:sp>
        <p:nvSpPr>
          <p:cNvPr id="13" name="TextBox 12">
            <a:extLst>
              <a:ext uri="{FF2B5EF4-FFF2-40B4-BE49-F238E27FC236}">
                <a16:creationId xmlns:a16="http://schemas.microsoft.com/office/drawing/2014/main" id="{98DD8909-0BD7-4D5A-B5E2-A4405CD2D653}"/>
              </a:ext>
            </a:extLst>
          </p:cNvPr>
          <p:cNvSpPr txBox="1"/>
          <p:nvPr/>
        </p:nvSpPr>
        <p:spPr>
          <a:xfrm>
            <a:off x="7776988" y="4075891"/>
            <a:ext cx="2486030" cy="738664"/>
          </a:xfrm>
          <a:prstGeom prst="rect">
            <a:avLst/>
          </a:prstGeom>
          <a:noFill/>
        </p:spPr>
        <p:txBody>
          <a:bodyPr wrap="square" rtlCol="0">
            <a:spAutoFit/>
          </a:bodyPr>
          <a:lstStyle/>
          <a:p>
            <a:pPr algn="ctr"/>
            <a:r>
              <a:rPr lang="en-US" sz="2100" dirty="0"/>
              <a:t>Continued viability</a:t>
            </a:r>
            <a:br>
              <a:rPr lang="en-US" sz="2100" dirty="0"/>
            </a:br>
            <a:r>
              <a:rPr lang="en-US" sz="2100" dirty="0"/>
              <a:t>(several)</a:t>
            </a:r>
          </a:p>
        </p:txBody>
      </p:sp>
      <p:sp>
        <p:nvSpPr>
          <p:cNvPr id="14" name="TextBox 13">
            <a:extLst>
              <a:ext uri="{FF2B5EF4-FFF2-40B4-BE49-F238E27FC236}">
                <a16:creationId xmlns:a16="http://schemas.microsoft.com/office/drawing/2014/main" id="{B3D656B4-CC05-4428-914E-A40BD5A90CD7}"/>
              </a:ext>
            </a:extLst>
          </p:cNvPr>
          <p:cNvSpPr txBox="1"/>
          <p:nvPr/>
        </p:nvSpPr>
        <p:spPr>
          <a:xfrm>
            <a:off x="10973819" y="3822695"/>
            <a:ext cx="2828927" cy="415498"/>
          </a:xfrm>
          <a:prstGeom prst="rect">
            <a:avLst/>
          </a:prstGeom>
          <a:noFill/>
        </p:spPr>
        <p:txBody>
          <a:bodyPr wrap="square" lIns="0" rIns="0" rtlCol="0">
            <a:spAutoFit/>
          </a:bodyPr>
          <a:lstStyle/>
          <a:p>
            <a:pPr algn="r"/>
            <a:r>
              <a:rPr lang="en-US" sz="2100" dirty="0"/>
              <a:t>Sufficient functionality</a:t>
            </a:r>
          </a:p>
        </p:txBody>
      </p:sp>
      <p:sp>
        <p:nvSpPr>
          <p:cNvPr id="17" name="TextBox 16">
            <a:extLst>
              <a:ext uri="{FF2B5EF4-FFF2-40B4-BE49-F238E27FC236}">
                <a16:creationId xmlns:a16="http://schemas.microsoft.com/office/drawing/2014/main" id="{57B262F9-B679-4FF5-873A-C40296D1677B}"/>
              </a:ext>
            </a:extLst>
          </p:cNvPr>
          <p:cNvSpPr txBox="1"/>
          <p:nvPr/>
        </p:nvSpPr>
        <p:spPr>
          <a:xfrm>
            <a:off x="14421868" y="4129187"/>
            <a:ext cx="2209802" cy="415498"/>
          </a:xfrm>
          <a:prstGeom prst="rect">
            <a:avLst/>
          </a:prstGeom>
          <a:noFill/>
        </p:spPr>
        <p:txBody>
          <a:bodyPr wrap="square" lIns="0" rIns="0" rtlCol="0">
            <a:spAutoFit/>
          </a:bodyPr>
          <a:lstStyle/>
          <a:p>
            <a:pPr algn="r"/>
            <a:r>
              <a:rPr lang="en-US" sz="2100" dirty="0"/>
              <a:t>Production ready</a:t>
            </a:r>
          </a:p>
        </p:txBody>
      </p:sp>
      <p:sp>
        <p:nvSpPr>
          <p:cNvPr id="18" name="TextBox 17">
            <a:extLst>
              <a:ext uri="{FF2B5EF4-FFF2-40B4-BE49-F238E27FC236}">
                <a16:creationId xmlns:a16="http://schemas.microsoft.com/office/drawing/2014/main" id="{8CFAC472-A08C-47FF-8F18-F4301288EBF2}"/>
              </a:ext>
            </a:extLst>
          </p:cNvPr>
          <p:cNvSpPr txBox="1"/>
          <p:nvPr/>
        </p:nvSpPr>
        <p:spPr>
          <a:xfrm>
            <a:off x="14112308" y="4786223"/>
            <a:ext cx="2828927" cy="415498"/>
          </a:xfrm>
          <a:prstGeom prst="rect">
            <a:avLst/>
          </a:prstGeom>
          <a:noFill/>
        </p:spPr>
        <p:txBody>
          <a:bodyPr wrap="square" lIns="0" rIns="0" rtlCol="0">
            <a:spAutoFit/>
          </a:bodyPr>
          <a:lstStyle/>
          <a:p>
            <a:pPr algn="r"/>
            <a:r>
              <a:rPr lang="en-US" sz="2100" dirty="0"/>
              <a:t>Delighted stakeholders</a:t>
            </a:r>
          </a:p>
        </p:txBody>
      </p:sp>
      <p:cxnSp>
        <p:nvCxnSpPr>
          <p:cNvPr id="5" name="Straight Arrow Connector 4">
            <a:extLst>
              <a:ext uri="{FF2B5EF4-FFF2-40B4-BE49-F238E27FC236}">
                <a16:creationId xmlns:a16="http://schemas.microsoft.com/office/drawing/2014/main" id="{9861BAF4-812F-4D28-ADC2-27DA95994ABD}"/>
              </a:ext>
            </a:extLst>
          </p:cNvPr>
          <p:cNvCxnSpPr>
            <a:cxnSpLocks/>
          </p:cNvCxnSpPr>
          <p:nvPr/>
        </p:nvCxnSpPr>
        <p:spPr>
          <a:xfrm flipV="1">
            <a:off x="13706477" y="3351770"/>
            <a:ext cx="0" cy="55350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7F1EDA3-4CB0-4E19-9198-E89B972F1836}"/>
              </a:ext>
            </a:extLst>
          </p:cNvPr>
          <p:cNvCxnSpPr>
            <a:cxnSpLocks/>
          </p:cNvCxnSpPr>
          <p:nvPr/>
        </p:nvCxnSpPr>
        <p:spPr>
          <a:xfrm flipV="1">
            <a:off x="16586837" y="3351772"/>
            <a:ext cx="0" cy="84445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E009F7D-7FDD-42C7-81CF-971376396BD5}"/>
              </a:ext>
            </a:extLst>
          </p:cNvPr>
          <p:cNvCxnSpPr>
            <a:cxnSpLocks/>
          </p:cNvCxnSpPr>
          <p:nvPr/>
        </p:nvCxnSpPr>
        <p:spPr>
          <a:xfrm flipV="1">
            <a:off x="16884017" y="3351772"/>
            <a:ext cx="0" cy="150895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470FE40-5BFB-4598-A494-B98FA41B78CE}"/>
              </a:ext>
            </a:extLst>
          </p:cNvPr>
          <p:cNvCxnSpPr>
            <a:cxnSpLocks/>
          </p:cNvCxnSpPr>
          <p:nvPr/>
        </p:nvCxnSpPr>
        <p:spPr>
          <a:xfrm flipV="1">
            <a:off x="4325711" y="3351770"/>
            <a:ext cx="0" cy="55350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6B74C9-FF47-46D2-A070-8336E1AB3B60}"/>
              </a:ext>
            </a:extLst>
          </p:cNvPr>
          <p:cNvCxnSpPr>
            <a:cxnSpLocks/>
          </p:cNvCxnSpPr>
          <p:nvPr/>
        </p:nvCxnSpPr>
        <p:spPr>
          <a:xfrm flipV="1">
            <a:off x="4964753" y="3351773"/>
            <a:ext cx="0" cy="111653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AC34B721-3220-437C-A2BB-B3C45AE919C9}"/>
              </a:ext>
            </a:extLst>
          </p:cNvPr>
          <p:cNvCxnSpPr>
            <a:cxnSpLocks/>
          </p:cNvCxnSpPr>
          <p:nvPr/>
        </p:nvCxnSpPr>
        <p:spPr>
          <a:xfrm rot="5400000" flipH="1" flipV="1">
            <a:off x="10207987" y="4012100"/>
            <a:ext cx="618134" cy="618134"/>
          </a:xfrm>
          <a:prstGeom prst="bentConnector3">
            <a:avLst>
              <a:gd name="adj1" fmla="val 69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78AE20E5-9EAD-4450-B973-63694E148209}"/>
              </a:ext>
            </a:extLst>
          </p:cNvPr>
          <p:cNvCxnSpPr>
            <a:cxnSpLocks/>
          </p:cNvCxnSpPr>
          <p:nvPr/>
        </p:nvCxnSpPr>
        <p:spPr>
          <a:xfrm rot="10800000">
            <a:off x="7166824" y="4010054"/>
            <a:ext cx="610166" cy="620177"/>
          </a:xfrm>
          <a:prstGeom prst="bentConnector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Slide Number Placeholder 4">
            <a:extLst>
              <a:ext uri="{FF2B5EF4-FFF2-40B4-BE49-F238E27FC236}">
                <a16:creationId xmlns:a16="http://schemas.microsoft.com/office/drawing/2014/main" id="{C07AD8A0-62C9-441F-AB32-BA1AD0BFDA46}"/>
              </a:ext>
            </a:extLst>
          </p:cNvPr>
          <p:cNvSpPr txBox="1">
            <a:spLocks/>
          </p:cNvSpPr>
          <p:nvPr/>
        </p:nvSpPr>
        <p:spPr>
          <a:xfrm>
            <a:off x="17199864" y="9861804"/>
            <a:ext cx="610581" cy="298218"/>
          </a:xfrm>
          <a:prstGeom prst="rect">
            <a:avLst/>
          </a:prstGeom>
        </p:spPr>
        <p:txBody>
          <a:bodyPr vert="horz" lIns="0" tIns="0" rIns="0" bIns="0" rtlCol="0" anchor="b" anchorCtr="0"/>
          <a:lstStyle>
            <a:defPPr>
              <a:defRPr lang="en-US"/>
            </a:defPPr>
            <a:lvl1pPr marL="0" algn="r" defTabSz="914400" rtl="0" eaLnBrk="1" latinLnBrk="0" hangingPunct="1">
              <a:defRPr sz="140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973FCEF-5573-7E43-8272-70C9D66591DA}" type="slidenum">
              <a:rPr lang="en-US" sz="2100"/>
              <a:pPr/>
              <a:t>26</a:t>
            </a:fld>
            <a:endParaRPr lang="en-US" sz="2100" dirty="0"/>
          </a:p>
        </p:txBody>
      </p:sp>
      <p:sp>
        <p:nvSpPr>
          <p:cNvPr id="7" name="Google Shape;326;p7">
            <a:extLst>
              <a:ext uri="{FF2B5EF4-FFF2-40B4-BE49-F238E27FC236}">
                <a16:creationId xmlns:a16="http://schemas.microsoft.com/office/drawing/2014/main" id="{4CE93B78-0F32-6417-62FC-70B460950E24}"/>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8" name="Google Shape;327;p7">
            <a:extLst>
              <a:ext uri="{FF2B5EF4-FFF2-40B4-BE49-F238E27FC236}">
                <a16:creationId xmlns:a16="http://schemas.microsoft.com/office/drawing/2014/main" id="{55665EB3-CBDF-21B2-7299-FB889B671000}"/>
              </a:ext>
            </a:extLst>
          </p:cNvPr>
          <p:cNvGrpSpPr/>
          <p:nvPr/>
        </p:nvGrpSpPr>
        <p:grpSpPr>
          <a:xfrm>
            <a:off x="17896105" y="-144661"/>
            <a:ext cx="454222" cy="10431661"/>
            <a:chOff x="0" y="-192881"/>
            <a:chExt cx="605630" cy="13908881"/>
          </a:xfrm>
        </p:grpSpPr>
        <p:grpSp>
          <p:nvGrpSpPr>
            <p:cNvPr id="11" name="Google Shape;328;p7">
              <a:extLst>
                <a:ext uri="{FF2B5EF4-FFF2-40B4-BE49-F238E27FC236}">
                  <a16:creationId xmlns:a16="http://schemas.microsoft.com/office/drawing/2014/main" id="{58355D22-11F3-9A63-B3B6-26E1637DAF65}"/>
                </a:ext>
              </a:extLst>
            </p:cNvPr>
            <p:cNvGrpSpPr/>
            <p:nvPr/>
          </p:nvGrpSpPr>
          <p:grpSpPr>
            <a:xfrm>
              <a:off x="77114" y="-192881"/>
              <a:ext cx="444500" cy="13908881"/>
              <a:chOff x="0" y="-38100"/>
              <a:chExt cx="87802" cy="2747433"/>
            </a:xfrm>
          </p:grpSpPr>
          <p:sp>
            <p:nvSpPr>
              <p:cNvPr id="25" name="Google Shape;329;p7">
                <a:extLst>
                  <a:ext uri="{FF2B5EF4-FFF2-40B4-BE49-F238E27FC236}">
                    <a16:creationId xmlns:a16="http://schemas.microsoft.com/office/drawing/2014/main" id="{C14F8C34-8E9F-377B-8A02-B8023462A080}"/>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 name="Google Shape;330;p7">
                <a:extLst>
                  <a:ext uri="{FF2B5EF4-FFF2-40B4-BE49-F238E27FC236}">
                    <a16:creationId xmlns:a16="http://schemas.microsoft.com/office/drawing/2014/main" id="{C7816A57-DF4B-7B4D-8BA7-B27A0C75C8F5}"/>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5" name="Google Shape;331;p7">
              <a:extLst>
                <a:ext uri="{FF2B5EF4-FFF2-40B4-BE49-F238E27FC236}">
                  <a16:creationId xmlns:a16="http://schemas.microsoft.com/office/drawing/2014/main" id="{C15FF820-8CBC-3C20-D6B2-50E4CCAC6624}"/>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332;p7">
              <a:extLst>
                <a:ext uri="{FF2B5EF4-FFF2-40B4-BE49-F238E27FC236}">
                  <a16:creationId xmlns:a16="http://schemas.microsoft.com/office/drawing/2014/main" id="{9F5B487A-09BB-4CEF-79B7-B69B60E7B4D4}"/>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9" name="Google Shape;333;p7">
              <a:extLst>
                <a:ext uri="{FF2B5EF4-FFF2-40B4-BE49-F238E27FC236}">
                  <a16:creationId xmlns:a16="http://schemas.microsoft.com/office/drawing/2014/main" id="{8523DB35-04CF-B81A-4FD6-6E6316E031C5}"/>
                </a:ext>
              </a:extLst>
            </p:cNvPr>
            <p:cNvGrpSpPr/>
            <p:nvPr/>
          </p:nvGrpSpPr>
          <p:grpSpPr>
            <a:xfrm rot="1460314">
              <a:off x="4969" y="749085"/>
              <a:ext cx="595692" cy="152572"/>
              <a:chOff x="0" y="-38100"/>
              <a:chExt cx="1355149" cy="347089"/>
            </a:xfrm>
          </p:grpSpPr>
          <p:sp>
            <p:nvSpPr>
              <p:cNvPr id="20" name="Google Shape;334;p7">
                <a:extLst>
                  <a:ext uri="{FF2B5EF4-FFF2-40B4-BE49-F238E27FC236}">
                    <a16:creationId xmlns:a16="http://schemas.microsoft.com/office/drawing/2014/main" id="{AA5E8DF2-691E-EDDC-CEBA-BCBAD7885D8F}"/>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335;p7">
                <a:extLst>
                  <a:ext uri="{FF2B5EF4-FFF2-40B4-BE49-F238E27FC236}">
                    <a16:creationId xmlns:a16="http://schemas.microsoft.com/office/drawing/2014/main" id="{CB9CFFA8-290E-5E76-5C6F-CBCD2814E8D6}"/>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
        <p:nvSpPr>
          <p:cNvPr id="29" name="Google Shape;145;g362559cb20c_0_98">
            <a:extLst>
              <a:ext uri="{FF2B5EF4-FFF2-40B4-BE49-F238E27FC236}">
                <a16:creationId xmlns:a16="http://schemas.microsoft.com/office/drawing/2014/main" id="{9F57DDEC-924B-2FDE-C4A2-996CEE4B513B}"/>
              </a:ext>
            </a:extLst>
          </p:cNvPr>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5">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44130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F3D490-93B4-F80A-A8B4-563C9F15B489}"/>
              </a:ext>
            </a:extLst>
          </p:cNvPr>
          <p:cNvSpPr>
            <a:spLocks noGrp="1"/>
          </p:cNvSpPr>
          <p:nvPr>
            <p:ph type="title"/>
          </p:nvPr>
        </p:nvSpPr>
        <p:spPr>
          <a:xfrm>
            <a:off x="410545" y="358613"/>
            <a:ext cx="17009706" cy="1143000"/>
          </a:xfrm>
        </p:spPr>
        <p:txBody>
          <a:bodyPr>
            <a:normAutofit fontScale="90000"/>
          </a:bodyPr>
          <a:lstStyle/>
          <a:p>
            <a:r>
              <a:rPr lang="es-ES" b="1" dirty="0"/>
              <a:t>1. Caso Agile — </a:t>
            </a:r>
            <a:r>
              <a:rPr lang="es-ES" b="1" i="1" dirty="0"/>
              <a:t>Implementación iterativa de un </a:t>
            </a:r>
            <a:r>
              <a:rPr lang="es-ES" b="1" i="1" dirty="0" err="1"/>
              <a:t>Feature</a:t>
            </a:r>
            <a:r>
              <a:rPr lang="es-ES" b="1" i="1" dirty="0"/>
              <a:t> Store corporativo</a:t>
            </a:r>
            <a:br>
              <a:rPr lang="es-ES" b="1" dirty="0"/>
            </a:br>
            <a:endParaRPr lang="es-CO" dirty="0"/>
          </a:p>
        </p:txBody>
      </p:sp>
      <p:sp>
        <p:nvSpPr>
          <p:cNvPr id="3" name="Marcador de texto 2">
            <a:extLst>
              <a:ext uri="{FF2B5EF4-FFF2-40B4-BE49-F238E27FC236}">
                <a16:creationId xmlns:a16="http://schemas.microsoft.com/office/drawing/2014/main" id="{1A0D6B02-8F29-1254-B1FE-B4C49A38DAB0}"/>
              </a:ext>
            </a:extLst>
          </p:cNvPr>
          <p:cNvSpPr>
            <a:spLocks noGrp="1"/>
          </p:cNvSpPr>
          <p:nvPr>
            <p:ph type="body" idx="1"/>
          </p:nvPr>
        </p:nvSpPr>
        <p:spPr>
          <a:xfrm>
            <a:off x="457199" y="1600200"/>
            <a:ext cx="16132629" cy="8047653"/>
          </a:xfrm>
        </p:spPr>
        <p:txBody>
          <a:bodyPr>
            <a:normAutofit/>
          </a:bodyPr>
          <a:lstStyle/>
          <a:p>
            <a:r>
              <a:rPr lang="es-ES" b="1" dirty="0"/>
              <a:t>Contexto:</a:t>
            </a:r>
            <a:br>
              <a:rPr lang="es-ES" dirty="0"/>
            </a:br>
            <a:r>
              <a:rPr lang="es-ES" dirty="0"/>
              <a:t>Una empresa de </a:t>
            </a:r>
            <a:r>
              <a:rPr lang="es-ES" dirty="0" err="1"/>
              <a:t>retail</a:t>
            </a:r>
            <a:r>
              <a:rPr lang="es-ES" dirty="0"/>
              <a:t> necesita consolidar en una plataforma central (</a:t>
            </a:r>
            <a:r>
              <a:rPr lang="es-ES" dirty="0" err="1"/>
              <a:t>Feature</a:t>
            </a:r>
            <a:r>
              <a:rPr lang="es-ES" dirty="0"/>
              <a:t> Store) las variables usadas por los equipos de ciencia de datos y analítica avanzada. Los equipos son multidisciplinarios (ML, BI, ingeniería, riesgo).</a:t>
            </a:r>
          </a:p>
          <a:p>
            <a:r>
              <a:rPr lang="es-ES" b="1" dirty="0"/>
              <a:t>Problema:</a:t>
            </a:r>
            <a:br>
              <a:rPr lang="es-ES" dirty="0"/>
            </a:br>
            <a:r>
              <a:rPr lang="es-ES" dirty="0"/>
              <a:t>El alcance inicial no está totalmente definido: las fuentes de datos y los requerimientos cambian mientras se avanza en la integración.</a:t>
            </a:r>
          </a:p>
          <a:p>
            <a:r>
              <a:rPr lang="es-ES" b="1" dirty="0"/>
              <a:t>Por qué Agile es ideal:</a:t>
            </a:r>
            <a:endParaRPr lang="es-ES" dirty="0"/>
          </a:p>
          <a:p>
            <a:pPr lvl="1"/>
            <a:r>
              <a:rPr lang="es-ES" dirty="0"/>
              <a:t>Se puede dividir el proyecto en </a:t>
            </a:r>
            <a:r>
              <a:rPr lang="es-ES" b="1" dirty="0" err="1"/>
              <a:t>sprints</a:t>
            </a:r>
            <a:r>
              <a:rPr lang="es-ES" b="1" dirty="0"/>
              <a:t> funcionales</a:t>
            </a:r>
            <a:r>
              <a:rPr lang="es-ES" dirty="0"/>
              <a:t> (ingesta, validación, </a:t>
            </a:r>
            <a:r>
              <a:rPr lang="es-ES" dirty="0" err="1"/>
              <a:t>serving</a:t>
            </a:r>
            <a:r>
              <a:rPr lang="es-ES" dirty="0"/>
              <a:t>).</a:t>
            </a:r>
          </a:p>
          <a:p>
            <a:pPr lvl="1"/>
            <a:r>
              <a:rPr lang="es-ES" dirty="0"/>
              <a:t>Se generan </a:t>
            </a:r>
            <a:r>
              <a:rPr lang="es-ES" b="1" dirty="0"/>
              <a:t>entregas incrementales</a:t>
            </a:r>
            <a:r>
              <a:rPr lang="es-ES" dirty="0"/>
              <a:t>: una tabla validada por sprint, nuevas </a:t>
            </a:r>
            <a:r>
              <a:rPr lang="es-ES" dirty="0" err="1"/>
              <a:t>features</a:t>
            </a:r>
            <a:r>
              <a:rPr lang="es-ES" dirty="0"/>
              <a:t> cada dos semanas.</a:t>
            </a:r>
          </a:p>
          <a:p>
            <a:pPr lvl="1"/>
            <a:r>
              <a:rPr lang="es-ES" dirty="0"/>
              <a:t>Permite </a:t>
            </a:r>
            <a:r>
              <a:rPr lang="es-ES" i="1" dirty="0" err="1"/>
              <a:t>feedback</a:t>
            </a:r>
            <a:r>
              <a:rPr lang="es-ES" dirty="0"/>
              <a:t> constante del negocio y equipos de modelos.</a:t>
            </a:r>
          </a:p>
          <a:p>
            <a:pPr lvl="1"/>
            <a:r>
              <a:rPr lang="es-ES" dirty="0"/>
              <a:t>Se adapta a cambios en reglas, formatos o nomenclaturas.</a:t>
            </a:r>
          </a:p>
          <a:p>
            <a:r>
              <a:rPr lang="es-ES" b="1" dirty="0"/>
              <a:t>Artefactos clave:</a:t>
            </a:r>
            <a:br>
              <a:rPr lang="es-ES" dirty="0"/>
            </a:br>
            <a:r>
              <a:rPr lang="es-ES" dirty="0"/>
              <a:t>Backlog en GitHub </a:t>
            </a:r>
            <a:r>
              <a:rPr lang="es-ES" dirty="0" err="1"/>
              <a:t>Projects</a:t>
            </a:r>
            <a:r>
              <a:rPr lang="es-ES" dirty="0"/>
              <a:t>, definición de hecho (</a:t>
            </a:r>
            <a:r>
              <a:rPr lang="es-ES" dirty="0" err="1"/>
              <a:t>DoD</a:t>
            </a:r>
            <a:r>
              <a:rPr lang="es-ES" dirty="0"/>
              <a:t>) con </a:t>
            </a:r>
            <a:r>
              <a:rPr lang="es-ES" dirty="0" err="1"/>
              <a:t>tests</a:t>
            </a:r>
            <a:r>
              <a:rPr lang="es-ES" dirty="0"/>
              <a:t> automáticos (Great </a:t>
            </a:r>
            <a:r>
              <a:rPr lang="es-ES" dirty="0" err="1"/>
              <a:t>Expectations</a:t>
            </a:r>
            <a:r>
              <a:rPr lang="es-ES" dirty="0"/>
              <a:t>), y demos al final de cada sprint mostrando nuevas </a:t>
            </a:r>
            <a:r>
              <a:rPr lang="es-ES" dirty="0" err="1"/>
              <a:t>features</a:t>
            </a:r>
            <a:r>
              <a:rPr lang="es-ES" dirty="0"/>
              <a:t> disponibles.</a:t>
            </a:r>
          </a:p>
          <a:p>
            <a:endParaRPr lang="es-CO" dirty="0"/>
          </a:p>
        </p:txBody>
      </p:sp>
      <p:sp>
        <p:nvSpPr>
          <p:cNvPr id="4" name="Google Shape;158;p3">
            <a:extLst>
              <a:ext uri="{FF2B5EF4-FFF2-40B4-BE49-F238E27FC236}">
                <a16:creationId xmlns:a16="http://schemas.microsoft.com/office/drawing/2014/main" id="{189BB5DB-57C7-7CD0-299B-6B32A0725343}"/>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5" name="Google Shape;159;p3">
            <a:extLst>
              <a:ext uri="{FF2B5EF4-FFF2-40B4-BE49-F238E27FC236}">
                <a16:creationId xmlns:a16="http://schemas.microsoft.com/office/drawing/2014/main" id="{98381E8E-E512-32ED-8D69-2C1AB8FC5774}"/>
              </a:ext>
            </a:extLst>
          </p:cNvPr>
          <p:cNvGrpSpPr/>
          <p:nvPr/>
        </p:nvGrpSpPr>
        <p:grpSpPr>
          <a:xfrm>
            <a:off x="17896105" y="-144661"/>
            <a:ext cx="454222" cy="10431661"/>
            <a:chOff x="0" y="-192881"/>
            <a:chExt cx="605630" cy="13908881"/>
          </a:xfrm>
        </p:grpSpPr>
        <p:grpSp>
          <p:nvGrpSpPr>
            <p:cNvPr id="6" name="Google Shape;160;p3">
              <a:extLst>
                <a:ext uri="{FF2B5EF4-FFF2-40B4-BE49-F238E27FC236}">
                  <a16:creationId xmlns:a16="http://schemas.microsoft.com/office/drawing/2014/main" id="{E0F2BDF1-08AC-4CC1-D147-77C019192D02}"/>
                </a:ext>
              </a:extLst>
            </p:cNvPr>
            <p:cNvGrpSpPr/>
            <p:nvPr/>
          </p:nvGrpSpPr>
          <p:grpSpPr>
            <a:xfrm>
              <a:off x="77114" y="-192881"/>
              <a:ext cx="444500" cy="13908881"/>
              <a:chOff x="0" y="-38100"/>
              <a:chExt cx="87802" cy="2747433"/>
            </a:xfrm>
          </p:grpSpPr>
          <p:sp>
            <p:nvSpPr>
              <p:cNvPr id="12" name="Google Shape;161;p3">
                <a:extLst>
                  <a:ext uri="{FF2B5EF4-FFF2-40B4-BE49-F238E27FC236}">
                    <a16:creationId xmlns:a16="http://schemas.microsoft.com/office/drawing/2014/main" id="{7AEAA3DD-DC2B-4A68-8504-0695D9791746}"/>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2;p3">
                <a:extLst>
                  <a:ext uri="{FF2B5EF4-FFF2-40B4-BE49-F238E27FC236}">
                    <a16:creationId xmlns:a16="http://schemas.microsoft.com/office/drawing/2014/main" id="{18126117-7A89-2BBA-DC94-295E9F8B6482}"/>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163;p3">
              <a:extLst>
                <a:ext uri="{FF2B5EF4-FFF2-40B4-BE49-F238E27FC236}">
                  <a16:creationId xmlns:a16="http://schemas.microsoft.com/office/drawing/2014/main" id="{B4B0DE32-A00E-E23B-E880-7B80C4753152}"/>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64;p3">
              <a:extLst>
                <a:ext uri="{FF2B5EF4-FFF2-40B4-BE49-F238E27FC236}">
                  <a16:creationId xmlns:a16="http://schemas.microsoft.com/office/drawing/2014/main" id="{FAD0C690-5661-B87B-F856-F9C53772D95C}"/>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 name="Google Shape;165;p3">
              <a:extLst>
                <a:ext uri="{FF2B5EF4-FFF2-40B4-BE49-F238E27FC236}">
                  <a16:creationId xmlns:a16="http://schemas.microsoft.com/office/drawing/2014/main" id="{839E74DC-8987-2E7F-0416-69AC7AB78D1B}"/>
                </a:ext>
              </a:extLst>
            </p:cNvPr>
            <p:cNvGrpSpPr/>
            <p:nvPr/>
          </p:nvGrpSpPr>
          <p:grpSpPr>
            <a:xfrm rot="1460314">
              <a:off x="4969" y="749085"/>
              <a:ext cx="595692" cy="152572"/>
              <a:chOff x="0" y="-38100"/>
              <a:chExt cx="1355149" cy="347089"/>
            </a:xfrm>
          </p:grpSpPr>
          <p:sp>
            <p:nvSpPr>
              <p:cNvPr id="10" name="Google Shape;166;p3">
                <a:extLst>
                  <a:ext uri="{FF2B5EF4-FFF2-40B4-BE49-F238E27FC236}">
                    <a16:creationId xmlns:a16="http://schemas.microsoft.com/office/drawing/2014/main" id="{ED4E7A94-0CB1-86CC-E8D8-E048FDA3BCBF}"/>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4D36B125-D04B-49FC-3709-93FF7AAA45AA}"/>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13816349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D5D61-EFCD-F3EB-8F0C-EC6A40CA5534}"/>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D87A8782-0CCF-45D1-8404-45E44A2D3A83}"/>
              </a:ext>
            </a:extLst>
          </p:cNvPr>
          <p:cNvSpPr>
            <a:spLocks noGrp="1"/>
          </p:cNvSpPr>
          <p:nvPr>
            <p:ph type="title"/>
          </p:nvPr>
        </p:nvSpPr>
        <p:spPr>
          <a:xfrm>
            <a:off x="410545" y="358613"/>
            <a:ext cx="17009706" cy="1143000"/>
          </a:xfrm>
        </p:spPr>
        <p:txBody>
          <a:bodyPr>
            <a:normAutofit fontScale="90000"/>
          </a:bodyPr>
          <a:lstStyle/>
          <a:p>
            <a:r>
              <a:rPr lang="es-ES" b="1" dirty="0"/>
              <a:t>2. Caso </a:t>
            </a:r>
            <a:r>
              <a:rPr lang="es-ES" b="1" dirty="0" err="1"/>
              <a:t>Waterfall</a:t>
            </a:r>
            <a:r>
              <a:rPr lang="es-ES" b="1" dirty="0"/>
              <a:t> — </a:t>
            </a:r>
            <a:r>
              <a:rPr lang="es-ES" b="1" i="1" dirty="0"/>
              <a:t>Migración completa de un Data </a:t>
            </a:r>
            <a:r>
              <a:rPr lang="es-ES" b="1" i="1" dirty="0" err="1"/>
              <a:t>Warehouse</a:t>
            </a:r>
            <a:r>
              <a:rPr lang="es-ES" b="1" i="1" dirty="0"/>
              <a:t> legado a la nube</a:t>
            </a:r>
            <a:endParaRPr lang="es-ES" b="1" dirty="0"/>
          </a:p>
        </p:txBody>
      </p:sp>
      <p:sp>
        <p:nvSpPr>
          <p:cNvPr id="3" name="Marcador de texto 2">
            <a:extLst>
              <a:ext uri="{FF2B5EF4-FFF2-40B4-BE49-F238E27FC236}">
                <a16:creationId xmlns:a16="http://schemas.microsoft.com/office/drawing/2014/main" id="{1DD4D684-609E-A826-A952-6B8BFFE9B800}"/>
              </a:ext>
            </a:extLst>
          </p:cNvPr>
          <p:cNvSpPr>
            <a:spLocks noGrp="1"/>
          </p:cNvSpPr>
          <p:nvPr>
            <p:ph type="body" idx="1"/>
          </p:nvPr>
        </p:nvSpPr>
        <p:spPr>
          <a:xfrm>
            <a:off x="457199" y="1600200"/>
            <a:ext cx="16132629" cy="8047653"/>
          </a:xfrm>
        </p:spPr>
        <p:txBody>
          <a:bodyPr>
            <a:normAutofit/>
          </a:bodyPr>
          <a:lstStyle/>
          <a:p>
            <a:r>
              <a:rPr lang="es-ES" b="1" dirty="0"/>
              <a:t>Contexto:</a:t>
            </a:r>
            <a:br>
              <a:rPr lang="es-ES" dirty="0"/>
            </a:br>
            <a:r>
              <a:rPr lang="es-ES" dirty="0"/>
              <a:t>Un banco con fuertes regulaciones y dependencias con sistemas legados decide migrar su DWH </a:t>
            </a:r>
            <a:r>
              <a:rPr lang="es-ES" dirty="0" err="1"/>
              <a:t>on</a:t>
            </a:r>
            <a:r>
              <a:rPr lang="es-ES" dirty="0"/>
              <a:t>-premise (Teradata) a </a:t>
            </a:r>
            <a:r>
              <a:rPr lang="es-ES" dirty="0" err="1"/>
              <a:t>Redshift</a:t>
            </a:r>
            <a:r>
              <a:rPr lang="es-ES" dirty="0"/>
              <a:t> en AWS.</a:t>
            </a:r>
            <a:br>
              <a:rPr lang="es-ES" dirty="0"/>
            </a:br>
            <a:r>
              <a:rPr lang="es-ES" dirty="0"/>
              <a:t>El proyecto involucra seguridad, cumplimiento normativo y validación de 400 tablas productivas.</a:t>
            </a:r>
          </a:p>
          <a:p>
            <a:r>
              <a:rPr lang="es-ES" b="1" dirty="0"/>
              <a:t>Problema:</a:t>
            </a:r>
            <a:br>
              <a:rPr lang="es-ES" dirty="0"/>
            </a:br>
            <a:r>
              <a:rPr lang="es-ES" dirty="0"/>
              <a:t>Los requerimientos están </a:t>
            </a:r>
            <a:r>
              <a:rPr lang="es-ES" b="1" dirty="0"/>
              <a:t>completamente definidos desde el inicio</a:t>
            </a:r>
            <a:r>
              <a:rPr lang="es-ES" dirty="0"/>
              <a:t>, y no se pueden entregar partes del sistema sin haber migrado los componentes base.</a:t>
            </a:r>
          </a:p>
          <a:p>
            <a:r>
              <a:rPr lang="es-ES" b="1" dirty="0"/>
              <a:t>Por qué </a:t>
            </a:r>
            <a:r>
              <a:rPr lang="es-ES" b="1" dirty="0" err="1"/>
              <a:t>Waterfall</a:t>
            </a:r>
            <a:r>
              <a:rPr lang="es-ES" b="1" dirty="0"/>
              <a:t> es más adecuado:</a:t>
            </a:r>
            <a:endParaRPr lang="es-ES" dirty="0"/>
          </a:p>
          <a:p>
            <a:pPr lvl="1"/>
            <a:r>
              <a:rPr lang="es-ES" dirty="0"/>
              <a:t>Las fases (Análisis -&gt; Diseño -&gt; Implementación -&gt; Validación -&gt; </a:t>
            </a:r>
            <a:r>
              <a:rPr lang="es-ES" dirty="0" err="1"/>
              <a:t>Deploy</a:t>
            </a:r>
            <a:r>
              <a:rPr lang="es-ES" dirty="0"/>
              <a:t>) deben seguir </a:t>
            </a:r>
            <a:r>
              <a:rPr lang="es-ES" b="1" dirty="0"/>
              <a:t>una secuencia rígida</a:t>
            </a:r>
            <a:r>
              <a:rPr lang="es-ES" dirty="0"/>
              <a:t>.</a:t>
            </a:r>
          </a:p>
          <a:p>
            <a:pPr lvl="1"/>
            <a:r>
              <a:rPr lang="es-ES" dirty="0"/>
              <a:t>La validación regulatoria exige trazabilidad completa y pruebas de reconciliación antes del </a:t>
            </a:r>
            <a:r>
              <a:rPr lang="es-ES" dirty="0" err="1"/>
              <a:t>go-live</a:t>
            </a:r>
            <a:r>
              <a:rPr lang="es-ES" dirty="0"/>
              <a:t>.</a:t>
            </a:r>
          </a:p>
          <a:p>
            <a:pPr lvl="1"/>
            <a:r>
              <a:rPr lang="es-ES" dirty="0"/>
              <a:t>Cambiar especificaciones en medio del proceso es costoso o inviable.</a:t>
            </a:r>
          </a:p>
          <a:p>
            <a:r>
              <a:rPr lang="es-ES" b="1" dirty="0"/>
              <a:t>Artefactos clave:</a:t>
            </a:r>
            <a:br>
              <a:rPr lang="es-ES" dirty="0"/>
            </a:br>
            <a:r>
              <a:rPr lang="es-ES" dirty="0"/>
              <a:t>Plan maestro con hitos de control, pruebas de reconciliación 1:1 entre origen y destino, control de cambios formal (CAB).</a:t>
            </a:r>
          </a:p>
          <a:p>
            <a:endParaRPr lang="es-CO" dirty="0"/>
          </a:p>
        </p:txBody>
      </p:sp>
      <p:sp>
        <p:nvSpPr>
          <p:cNvPr id="4" name="Google Shape;158;p3">
            <a:extLst>
              <a:ext uri="{FF2B5EF4-FFF2-40B4-BE49-F238E27FC236}">
                <a16:creationId xmlns:a16="http://schemas.microsoft.com/office/drawing/2014/main" id="{C901E160-6E3F-4798-C444-78A6B1FE5651}"/>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5" name="Google Shape;159;p3">
            <a:extLst>
              <a:ext uri="{FF2B5EF4-FFF2-40B4-BE49-F238E27FC236}">
                <a16:creationId xmlns:a16="http://schemas.microsoft.com/office/drawing/2014/main" id="{E9AACB7F-3DD5-EBB4-E5E2-6D0AFACDD516}"/>
              </a:ext>
            </a:extLst>
          </p:cNvPr>
          <p:cNvGrpSpPr/>
          <p:nvPr/>
        </p:nvGrpSpPr>
        <p:grpSpPr>
          <a:xfrm>
            <a:off x="17896105" y="-144661"/>
            <a:ext cx="454222" cy="10431661"/>
            <a:chOff x="0" y="-192881"/>
            <a:chExt cx="605630" cy="13908881"/>
          </a:xfrm>
        </p:grpSpPr>
        <p:grpSp>
          <p:nvGrpSpPr>
            <p:cNvPr id="6" name="Google Shape;160;p3">
              <a:extLst>
                <a:ext uri="{FF2B5EF4-FFF2-40B4-BE49-F238E27FC236}">
                  <a16:creationId xmlns:a16="http://schemas.microsoft.com/office/drawing/2014/main" id="{3CE784C1-BF1D-E047-A437-0EB1F19A43D5}"/>
                </a:ext>
              </a:extLst>
            </p:cNvPr>
            <p:cNvGrpSpPr/>
            <p:nvPr/>
          </p:nvGrpSpPr>
          <p:grpSpPr>
            <a:xfrm>
              <a:off x="77114" y="-192881"/>
              <a:ext cx="444500" cy="13908881"/>
              <a:chOff x="0" y="-38100"/>
              <a:chExt cx="87802" cy="2747433"/>
            </a:xfrm>
          </p:grpSpPr>
          <p:sp>
            <p:nvSpPr>
              <p:cNvPr id="12" name="Google Shape;161;p3">
                <a:extLst>
                  <a:ext uri="{FF2B5EF4-FFF2-40B4-BE49-F238E27FC236}">
                    <a16:creationId xmlns:a16="http://schemas.microsoft.com/office/drawing/2014/main" id="{9294227B-1B34-6C54-C68F-B219E3F9A429}"/>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2;p3">
                <a:extLst>
                  <a:ext uri="{FF2B5EF4-FFF2-40B4-BE49-F238E27FC236}">
                    <a16:creationId xmlns:a16="http://schemas.microsoft.com/office/drawing/2014/main" id="{688B9332-2F08-E582-9FFD-B14E96FF5DAD}"/>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163;p3">
              <a:extLst>
                <a:ext uri="{FF2B5EF4-FFF2-40B4-BE49-F238E27FC236}">
                  <a16:creationId xmlns:a16="http://schemas.microsoft.com/office/drawing/2014/main" id="{46292F01-B554-7416-8E7C-B295DB65676F}"/>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64;p3">
              <a:extLst>
                <a:ext uri="{FF2B5EF4-FFF2-40B4-BE49-F238E27FC236}">
                  <a16:creationId xmlns:a16="http://schemas.microsoft.com/office/drawing/2014/main" id="{0B0FA63D-BFDB-B88A-EFA8-3498D7D3C009}"/>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 name="Google Shape;165;p3">
              <a:extLst>
                <a:ext uri="{FF2B5EF4-FFF2-40B4-BE49-F238E27FC236}">
                  <a16:creationId xmlns:a16="http://schemas.microsoft.com/office/drawing/2014/main" id="{6703B786-5735-E257-C607-6C720C8B0144}"/>
                </a:ext>
              </a:extLst>
            </p:cNvPr>
            <p:cNvGrpSpPr/>
            <p:nvPr/>
          </p:nvGrpSpPr>
          <p:grpSpPr>
            <a:xfrm rot="1460314">
              <a:off x="4969" y="749085"/>
              <a:ext cx="595692" cy="152572"/>
              <a:chOff x="0" y="-38100"/>
              <a:chExt cx="1355149" cy="347089"/>
            </a:xfrm>
          </p:grpSpPr>
          <p:sp>
            <p:nvSpPr>
              <p:cNvPr id="10" name="Google Shape;166;p3">
                <a:extLst>
                  <a:ext uri="{FF2B5EF4-FFF2-40B4-BE49-F238E27FC236}">
                    <a16:creationId xmlns:a16="http://schemas.microsoft.com/office/drawing/2014/main" id="{9F91F5F6-A733-0845-84F0-89E7FD5015E6}"/>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BEADEFEF-3536-14DF-8DF4-2F014C27329D}"/>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33871646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225113-5A70-A008-D882-EB8F988E5812}"/>
              </a:ext>
            </a:extLst>
          </p:cNvPr>
          <p:cNvSpPr>
            <a:spLocks noGrp="1"/>
          </p:cNvSpPr>
          <p:nvPr>
            <p:ph type="title"/>
          </p:nvPr>
        </p:nvSpPr>
        <p:spPr>
          <a:xfrm>
            <a:off x="457200" y="457200"/>
            <a:ext cx="17270963" cy="1143000"/>
          </a:xfrm>
        </p:spPr>
        <p:txBody>
          <a:bodyPr>
            <a:normAutofit fontScale="90000"/>
          </a:bodyPr>
          <a:lstStyle/>
          <a:p>
            <a:r>
              <a:rPr lang="es-ES" b="1" dirty="0"/>
              <a:t>3. Caso Lean — </a:t>
            </a:r>
            <a:r>
              <a:rPr lang="es-ES" b="1" i="1" dirty="0"/>
              <a:t>Optimización de costos en pipelines ETL de un lago de datos existente</a:t>
            </a:r>
            <a:endParaRPr lang="es-CO" dirty="0"/>
          </a:p>
        </p:txBody>
      </p:sp>
      <p:sp>
        <p:nvSpPr>
          <p:cNvPr id="3" name="Marcador de texto 2">
            <a:extLst>
              <a:ext uri="{FF2B5EF4-FFF2-40B4-BE49-F238E27FC236}">
                <a16:creationId xmlns:a16="http://schemas.microsoft.com/office/drawing/2014/main" id="{6CC557A7-7EA9-3ED6-5F75-EFF3C47EF115}"/>
              </a:ext>
            </a:extLst>
          </p:cNvPr>
          <p:cNvSpPr>
            <a:spLocks noGrp="1"/>
          </p:cNvSpPr>
          <p:nvPr>
            <p:ph type="body" idx="1"/>
          </p:nvPr>
        </p:nvSpPr>
        <p:spPr>
          <a:xfrm>
            <a:off x="1028700" y="1739690"/>
            <a:ext cx="14695714" cy="7515808"/>
          </a:xfrm>
        </p:spPr>
        <p:txBody>
          <a:bodyPr>
            <a:normAutofit lnSpcReduction="10000"/>
          </a:bodyPr>
          <a:lstStyle/>
          <a:p>
            <a:r>
              <a:rPr lang="es-ES" b="1" dirty="0"/>
              <a:t>Contexto:</a:t>
            </a:r>
            <a:br>
              <a:rPr lang="es-ES" dirty="0"/>
            </a:br>
            <a:r>
              <a:rPr lang="es-ES" dirty="0"/>
              <a:t>Una empresa de logística ya tiene pipelines maduros en </a:t>
            </a:r>
            <a:r>
              <a:rPr lang="es-ES" dirty="0" err="1"/>
              <a:t>Airflow</a:t>
            </a:r>
            <a:r>
              <a:rPr lang="es-ES" dirty="0"/>
              <a:t> y </a:t>
            </a:r>
            <a:r>
              <a:rPr lang="es-ES" dirty="0" err="1"/>
              <a:t>Spark</a:t>
            </a:r>
            <a:r>
              <a:rPr lang="es-ES" dirty="0"/>
              <a:t>, pero los costos en AWS </a:t>
            </a:r>
            <a:r>
              <a:rPr lang="es-ES" dirty="0" err="1"/>
              <a:t>Glue</a:t>
            </a:r>
            <a:r>
              <a:rPr lang="es-ES" dirty="0"/>
              <a:t> y </a:t>
            </a:r>
            <a:r>
              <a:rPr lang="es-ES" dirty="0" err="1"/>
              <a:t>Redshift</a:t>
            </a:r>
            <a:r>
              <a:rPr lang="es-ES" dirty="0"/>
              <a:t> están creciendo.</a:t>
            </a:r>
            <a:br>
              <a:rPr lang="es-ES" dirty="0"/>
            </a:br>
            <a:r>
              <a:rPr lang="es-ES" dirty="0"/>
              <a:t>El objetivo es </a:t>
            </a:r>
            <a:r>
              <a:rPr lang="es-ES" b="1" dirty="0"/>
              <a:t>reducir tiempo y costo de procesamiento</a:t>
            </a:r>
            <a:r>
              <a:rPr lang="es-ES" dirty="0"/>
              <a:t> sin rediseñar desde cero.</a:t>
            </a:r>
          </a:p>
          <a:p>
            <a:r>
              <a:rPr lang="es-ES" b="1" dirty="0"/>
              <a:t>Problema:</a:t>
            </a:r>
            <a:br>
              <a:rPr lang="es-ES" dirty="0"/>
            </a:br>
            <a:r>
              <a:rPr lang="es-ES" dirty="0"/>
              <a:t>El flujo de datos está en producción; los equipos deben hacer mejoras incrementales sin interrumpir operaciones.</a:t>
            </a:r>
          </a:p>
          <a:p>
            <a:r>
              <a:rPr lang="es-ES" b="1" dirty="0"/>
              <a:t>Por qué Lean es más adecuado:</a:t>
            </a:r>
            <a:endParaRPr lang="es-ES" dirty="0"/>
          </a:p>
          <a:p>
            <a:pPr lvl="1"/>
            <a:r>
              <a:rPr lang="es-ES" dirty="0"/>
              <a:t>Se enfoca en </a:t>
            </a:r>
            <a:r>
              <a:rPr lang="es-ES" b="1" dirty="0"/>
              <a:t>eliminar desperdicios</a:t>
            </a:r>
            <a:r>
              <a:rPr lang="es-ES" dirty="0"/>
              <a:t> (procesos duplicados, </a:t>
            </a:r>
            <a:r>
              <a:rPr lang="es-ES" dirty="0" err="1"/>
              <a:t>jobs</a:t>
            </a:r>
            <a:r>
              <a:rPr lang="es-ES" dirty="0"/>
              <a:t> ineficientes).</a:t>
            </a:r>
          </a:p>
          <a:p>
            <a:pPr lvl="1"/>
            <a:r>
              <a:rPr lang="es-ES" dirty="0"/>
              <a:t>Las mejoras se priorizan por impacto en costo-beneficio.</a:t>
            </a:r>
          </a:p>
          <a:p>
            <a:pPr lvl="1"/>
            <a:r>
              <a:rPr lang="es-ES" dirty="0"/>
              <a:t>Se mide continuamente el valor entregado (reducción de latencia, ahorro de costo).</a:t>
            </a:r>
          </a:p>
          <a:p>
            <a:pPr lvl="1"/>
            <a:r>
              <a:rPr lang="es-ES" dirty="0"/>
              <a:t>Promueve </a:t>
            </a:r>
            <a:r>
              <a:rPr lang="es-ES" i="1" dirty="0" err="1"/>
              <a:t>kaizen</a:t>
            </a:r>
            <a:r>
              <a:rPr lang="es-ES" dirty="0"/>
              <a:t> (mejora continua) sin grandes rediseños.</a:t>
            </a:r>
          </a:p>
          <a:p>
            <a:r>
              <a:rPr lang="es-ES" b="1" dirty="0"/>
              <a:t>Artefactos clave:</a:t>
            </a:r>
            <a:br>
              <a:rPr lang="es-ES" dirty="0"/>
            </a:br>
            <a:r>
              <a:rPr lang="es-ES" dirty="0"/>
              <a:t>Métricas de eficiencia (</a:t>
            </a:r>
            <a:r>
              <a:rPr lang="es-ES" dirty="0" err="1"/>
              <a:t>cost</a:t>
            </a:r>
            <a:r>
              <a:rPr lang="es-ES" dirty="0"/>
              <a:t> per pipeline, </a:t>
            </a:r>
            <a:r>
              <a:rPr lang="es-ES" dirty="0" err="1"/>
              <a:t>latency</a:t>
            </a:r>
            <a:r>
              <a:rPr lang="es-ES" dirty="0"/>
              <a:t>), ciclos cortos de mejora, automatización de pruebas de rendimiento.</a:t>
            </a:r>
          </a:p>
          <a:p>
            <a:endParaRPr lang="es-CO" dirty="0"/>
          </a:p>
        </p:txBody>
      </p:sp>
      <p:sp>
        <p:nvSpPr>
          <p:cNvPr id="4" name="Google Shape;158;p3">
            <a:extLst>
              <a:ext uri="{FF2B5EF4-FFF2-40B4-BE49-F238E27FC236}">
                <a16:creationId xmlns:a16="http://schemas.microsoft.com/office/drawing/2014/main" id="{7DDCA8B4-E59F-9CE5-1362-DAC1D29AB150}"/>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5" name="Google Shape;159;p3">
            <a:extLst>
              <a:ext uri="{FF2B5EF4-FFF2-40B4-BE49-F238E27FC236}">
                <a16:creationId xmlns:a16="http://schemas.microsoft.com/office/drawing/2014/main" id="{087BC4D2-5F2F-CCE2-9872-59ADC1F8EC9B}"/>
              </a:ext>
            </a:extLst>
          </p:cNvPr>
          <p:cNvGrpSpPr/>
          <p:nvPr/>
        </p:nvGrpSpPr>
        <p:grpSpPr>
          <a:xfrm>
            <a:off x="17896105" y="-144661"/>
            <a:ext cx="454222" cy="10431661"/>
            <a:chOff x="0" y="-192881"/>
            <a:chExt cx="605630" cy="13908881"/>
          </a:xfrm>
        </p:grpSpPr>
        <p:grpSp>
          <p:nvGrpSpPr>
            <p:cNvPr id="6" name="Google Shape;160;p3">
              <a:extLst>
                <a:ext uri="{FF2B5EF4-FFF2-40B4-BE49-F238E27FC236}">
                  <a16:creationId xmlns:a16="http://schemas.microsoft.com/office/drawing/2014/main" id="{49A6048C-2A1F-85A5-0562-1FC4B1BA95CB}"/>
                </a:ext>
              </a:extLst>
            </p:cNvPr>
            <p:cNvGrpSpPr/>
            <p:nvPr/>
          </p:nvGrpSpPr>
          <p:grpSpPr>
            <a:xfrm>
              <a:off x="77114" y="-192881"/>
              <a:ext cx="444500" cy="13908881"/>
              <a:chOff x="0" y="-38100"/>
              <a:chExt cx="87802" cy="2747433"/>
            </a:xfrm>
          </p:grpSpPr>
          <p:sp>
            <p:nvSpPr>
              <p:cNvPr id="12" name="Google Shape;161;p3">
                <a:extLst>
                  <a:ext uri="{FF2B5EF4-FFF2-40B4-BE49-F238E27FC236}">
                    <a16:creationId xmlns:a16="http://schemas.microsoft.com/office/drawing/2014/main" id="{569C6187-140C-AA23-A0CF-DE4076CF8A35}"/>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2;p3">
                <a:extLst>
                  <a:ext uri="{FF2B5EF4-FFF2-40B4-BE49-F238E27FC236}">
                    <a16:creationId xmlns:a16="http://schemas.microsoft.com/office/drawing/2014/main" id="{E1744595-5AD0-D9D4-8AC1-461C3C90D4C0}"/>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163;p3">
              <a:extLst>
                <a:ext uri="{FF2B5EF4-FFF2-40B4-BE49-F238E27FC236}">
                  <a16:creationId xmlns:a16="http://schemas.microsoft.com/office/drawing/2014/main" id="{778A45E9-059A-39B5-2D2C-D4EFE00729AB}"/>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64;p3">
              <a:extLst>
                <a:ext uri="{FF2B5EF4-FFF2-40B4-BE49-F238E27FC236}">
                  <a16:creationId xmlns:a16="http://schemas.microsoft.com/office/drawing/2014/main" id="{804E8C56-A75F-2203-F0A6-353A88862769}"/>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 name="Google Shape;165;p3">
              <a:extLst>
                <a:ext uri="{FF2B5EF4-FFF2-40B4-BE49-F238E27FC236}">
                  <a16:creationId xmlns:a16="http://schemas.microsoft.com/office/drawing/2014/main" id="{B03A96FA-A646-4574-7731-EE2E8EA544F3}"/>
                </a:ext>
              </a:extLst>
            </p:cNvPr>
            <p:cNvGrpSpPr/>
            <p:nvPr/>
          </p:nvGrpSpPr>
          <p:grpSpPr>
            <a:xfrm rot="1460314">
              <a:off x="4969" y="749085"/>
              <a:ext cx="595692" cy="152572"/>
              <a:chOff x="0" y="-38100"/>
              <a:chExt cx="1355149" cy="347089"/>
            </a:xfrm>
          </p:grpSpPr>
          <p:sp>
            <p:nvSpPr>
              <p:cNvPr id="10" name="Google Shape;166;p3">
                <a:extLst>
                  <a:ext uri="{FF2B5EF4-FFF2-40B4-BE49-F238E27FC236}">
                    <a16:creationId xmlns:a16="http://schemas.microsoft.com/office/drawing/2014/main" id="{BAF2FC85-557F-CED8-2D5C-F19B47064EE9}"/>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CD2E2D35-F6E6-9D6D-6828-8A847B88D61E}"/>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3908341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362559cb20c_0_71"/>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0" name="Google Shape;120;g362559cb20c_0_71"/>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7" t="-49688" r="-28268" b="-60197"/>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21" name="Google Shape;121;g362559cb20c_0_71"/>
          <p:cNvGrpSpPr/>
          <p:nvPr/>
        </p:nvGrpSpPr>
        <p:grpSpPr>
          <a:xfrm>
            <a:off x="720000" y="965668"/>
            <a:ext cx="5574998" cy="669548"/>
            <a:chOff x="0" y="0"/>
            <a:chExt cx="7433330" cy="892731"/>
          </a:xfrm>
        </p:grpSpPr>
        <p:grpSp>
          <p:nvGrpSpPr>
            <p:cNvPr id="122" name="Google Shape;122;g362559cb20c_0_71"/>
            <p:cNvGrpSpPr/>
            <p:nvPr/>
          </p:nvGrpSpPr>
          <p:grpSpPr>
            <a:xfrm>
              <a:off x="0" y="0"/>
              <a:ext cx="7433330" cy="892731"/>
              <a:chOff x="0" y="0"/>
              <a:chExt cx="1742214" cy="209237"/>
            </a:xfrm>
          </p:grpSpPr>
          <p:sp>
            <p:nvSpPr>
              <p:cNvPr id="123" name="Google Shape;123;g362559cb20c_0_71"/>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29">
                    <a:srgbClr val="C20052"/>
                  </a:gs>
                  <a:gs pos="66670">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4" name="Google Shape;124;g362559cb20c_0_71"/>
              <p:cNvSpPr txBox="1"/>
              <p:nvPr/>
            </p:nvSpPr>
            <p:spPr>
              <a:xfrm>
                <a:off x="0" y="0"/>
                <a:ext cx="1742100" cy="209100"/>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25" name="Google Shape;125;g362559cb20c_0_71"/>
            <p:cNvSpPr txBox="1"/>
            <p:nvPr/>
          </p:nvSpPr>
          <p:spPr>
            <a:xfrm>
              <a:off x="126003" y="106636"/>
              <a:ext cx="7181400" cy="630300"/>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a:ea typeface="Poppins"/>
                  <a:cs typeface="Poppins"/>
                  <a:sym typeface="Poppins"/>
                </a:rPr>
                <a:t>Problema</a:t>
              </a:r>
              <a:endParaRPr sz="3071" b="1">
                <a:solidFill>
                  <a:srgbClr val="FFFFFF"/>
                </a:solidFill>
                <a:latin typeface="Poppins"/>
                <a:ea typeface="Poppins"/>
                <a:cs typeface="Poppins"/>
                <a:sym typeface="Poppins"/>
              </a:endParaRPr>
            </a:p>
          </p:txBody>
        </p:sp>
      </p:grpSp>
      <p:sp>
        <p:nvSpPr>
          <p:cNvPr id="126" name="Google Shape;126;g362559cb20c_0_71"/>
          <p:cNvSpPr txBox="1"/>
          <p:nvPr/>
        </p:nvSpPr>
        <p:spPr>
          <a:xfrm>
            <a:off x="7510600" y="3126750"/>
            <a:ext cx="9747000" cy="49872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3600">
                <a:solidFill>
                  <a:schemeClr val="dk1"/>
                </a:solidFill>
                <a:latin typeface="Calibri"/>
                <a:ea typeface="Calibri"/>
                <a:cs typeface="Calibri"/>
                <a:sym typeface="Calibri"/>
              </a:rPr>
              <a:t>En un proyecto, como la construcción de un edificio:</a:t>
            </a:r>
            <a:endParaRPr sz="3600">
              <a:solidFill>
                <a:schemeClr val="dk1"/>
              </a:solidFill>
              <a:latin typeface="Calibri"/>
              <a:ea typeface="Calibri"/>
              <a:cs typeface="Calibri"/>
              <a:sym typeface="Calibri"/>
            </a:endParaRPr>
          </a:p>
          <a:p>
            <a:pPr marL="0" marR="0" lvl="0" indent="0" algn="l" rtl="0">
              <a:spcBef>
                <a:spcPts val="0"/>
              </a:spcBef>
              <a:spcAft>
                <a:spcPts val="0"/>
              </a:spcAft>
              <a:buNone/>
            </a:pP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Se realizan estudios.</a:t>
            </a: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Se acuerda un contrato con lo prometido.</a:t>
            </a: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Los cambios pequeños tienen un gran impacto.</a:t>
            </a: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Los contratistas tienen tareas predefinidas que no tienden a cambiar en el tiempo.</a:t>
            </a: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Las necesidades del contratante permanecen fijas.</a:t>
            </a:r>
            <a:endParaRPr sz="3600">
              <a:solidFill>
                <a:schemeClr val="dk1"/>
              </a:solidFill>
              <a:latin typeface="Calibri"/>
              <a:ea typeface="Calibri"/>
              <a:cs typeface="Calibri"/>
              <a:sym typeface="Calibri"/>
            </a:endParaRPr>
          </a:p>
        </p:txBody>
      </p:sp>
      <p:pic>
        <p:nvPicPr>
          <p:cNvPr id="127" name="Google Shape;127;g362559cb20c_0_71"/>
          <p:cNvPicPr preferRelativeResize="0"/>
          <p:nvPr/>
        </p:nvPicPr>
        <p:blipFill>
          <a:blip r:embed="rId5">
            <a:alphaModFix/>
          </a:blip>
          <a:stretch>
            <a:fillRect/>
          </a:stretch>
        </p:blipFill>
        <p:spPr>
          <a:xfrm>
            <a:off x="843275" y="3250649"/>
            <a:ext cx="5675802" cy="378570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C5E219-A4F4-6899-3FC1-FFC7809A5F6B}"/>
              </a:ext>
            </a:extLst>
          </p:cNvPr>
          <p:cNvSpPr>
            <a:spLocks noGrp="1"/>
          </p:cNvSpPr>
          <p:nvPr>
            <p:ph type="title"/>
          </p:nvPr>
        </p:nvSpPr>
        <p:spPr>
          <a:xfrm>
            <a:off x="457199" y="274638"/>
            <a:ext cx="17242971" cy="1143000"/>
          </a:xfrm>
        </p:spPr>
        <p:txBody>
          <a:bodyPr>
            <a:normAutofit fontScale="90000"/>
          </a:bodyPr>
          <a:lstStyle/>
          <a:p>
            <a:r>
              <a:rPr lang="es-ES" b="1" dirty="0"/>
              <a:t>4. Caso Exploratorio — </a:t>
            </a:r>
            <a:r>
              <a:rPr lang="es-ES" b="1" i="1" dirty="0"/>
              <a:t>Descubrimiento de variables predictivas para mora temprana</a:t>
            </a:r>
            <a:endParaRPr lang="es-CO" dirty="0"/>
          </a:p>
        </p:txBody>
      </p:sp>
      <p:sp>
        <p:nvSpPr>
          <p:cNvPr id="3" name="Marcador de texto 2">
            <a:extLst>
              <a:ext uri="{FF2B5EF4-FFF2-40B4-BE49-F238E27FC236}">
                <a16:creationId xmlns:a16="http://schemas.microsoft.com/office/drawing/2014/main" id="{28A94104-8D6F-702F-03AE-A777C3E9D73E}"/>
              </a:ext>
            </a:extLst>
          </p:cNvPr>
          <p:cNvSpPr>
            <a:spLocks noGrp="1"/>
          </p:cNvSpPr>
          <p:nvPr>
            <p:ph type="body" idx="1"/>
          </p:nvPr>
        </p:nvSpPr>
        <p:spPr>
          <a:xfrm>
            <a:off x="457200" y="1600200"/>
            <a:ext cx="15358188" cy="7646437"/>
          </a:xfrm>
        </p:spPr>
        <p:txBody>
          <a:bodyPr>
            <a:normAutofit lnSpcReduction="10000"/>
          </a:bodyPr>
          <a:lstStyle/>
          <a:p>
            <a:r>
              <a:rPr lang="es-ES" b="1" dirty="0"/>
              <a:t>Contexto:</a:t>
            </a:r>
            <a:br>
              <a:rPr lang="es-ES" dirty="0"/>
            </a:br>
            <a:r>
              <a:rPr lang="es-ES" dirty="0"/>
              <a:t>El equipo de analítica busca nuevas variables para predecir la morosidad de clientes en créditos nuevos.</a:t>
            </a:r>
            <a:br>
              <a:rPr lang="es-ES" dirty="0"/>
            </a:br>
            <a:r>
              <a:rPr lang="es-ES" dirty="0"/>
              <a:t>No existen hipótesis confirmadas ni pipelines previos; se exploran fuentes internas y externas (geolocalización, WhatsApp, historiales).</a:t>
            </a:r>
          </a:p>
          <a:p>
            <a:r>
              <a:rPr lang="es-ES" b="1" dirty="0"/>
              <a:t>Problema:</a:t>
            </a:r>
            <a:br>
              <a:rPr lang="es-ES" dirty="0"/>
            </a:br>
            <a:r>
              <a:rPr lang="es-ES" dirty="0"/>
              <a:t>El valor del resultado no se conoce a priori; el proceso depende de experimentación, análisis estadístico y creatividad técnica.</a:t>
            </a:r>
          </a:p>
          <a:p>
            <a:r>
              <a:rPr lang="es-ES" b="1" dirty="0"/>
              <a:t>Por qué un enfoque Exploratorio es más adecuado:</a:t>
            </a:r>
            <a:endParaRPr lang="es-ES" dirty="0"/>
          </a:p>
          <a:p>
            <a:pPr lvl="1"/>
            <a:r>
              <a:rPr lang="es-ES" dirty="0"/>
              <a:t>No hay backlog cerrado; las tareas evolucionan según hallazgos.</a:t>
            </a:r>
          </a:p>
          <a:p>
            <a:pPr lvl="1"/>
            <a:r>
              <a:rPr lang="es-ES" dirty="0"/>
              <a:t>La validación se basa en </a:t>
            </a:r>
            <a:r>
              <a:rPr lang="es-ES" i="1" dirty="0" err="1"/>
              <a:t>insights</a:t>
            </a:r>
            <a:r>
              <a:rPr lang="es-ES" dirty="0"/>
              <a:t> y correlaciones, no en entregas incrementales.</a:t>
            </a:r>
          </a:p>
          <a:p>
            <a:pPr lvl="1"/>
            <a:r>
              <a:rPr lang="es-ES" dirty="0"/>
              <a:t>Se fomenta la libertad técnica y el aprendizaje rápido.</a:t>
            </a:r>
          </a:p>
          <a:p>
            <a:pPr lvl="1"/>
            <a:r>
              <a:rPr lang="es-ES" dirty="0"/>
              <a:t>Puede convertirse luego en un flujo Agile cuando se consoliden las hipótesis.</a:t>
            </a:r>
          </a:p>
          <a:p>
            <a:r>
              <a:rPr lang="es-ES" b="1" dirty="0"/>
              <a:t>Artefactos clave:</a:t>
            </a:r>
            <a:br>
              <a:rPr lang="es-ES" dirty="0"/>
            </a:br>
            <a:r>
              <a:rPr lang="es-ES" dirty="0"/>
              <a:t>Notebooks versionados (</a:t>
            </a:r>
            <a:r>
              <a:rPr lang="es-ES" dirty="0" err="1"/>
              <a:t>Jupyter</a:t>
            </a:r>
            <a:r>
              <a:rPr lang="es-ES" dirty="0"/>
              <a:t>, Git), bitácora de experimentos, </a:t>
            </a:r>
            <a:r>
              <a:rPr lang="es-ES" dirty="0" err="1"/>
              <a:t>DataOps</a:t>
            </a:r>
            <a:r>
              <a:rPr lang="es-ES" dirty="0"/>
              <a:t> liviano para registrar hallazgos y reproducibilidad.</a:t>
            </a:r>
          </a:p>
          <a:p>
            <a:endParaRPr lang="es-CO" dirty="0"/>
          </a:p>
        </p:txBody>
      </p:sp>
      <p:sp>
        <p:nvSpPr>
          <p:cNvPr id="4" name="Google Shape;158;p3">
            <a:extLst>
              <a:ext uri="{FF2B5EF4-FFF2-40B4-BE49-F238E27FC236}">
                <a16:creationId xmlns:a16="http://schemas.microsoft.com/office/drawing/2014/main" id="{A131919D-DD48-9FD8-0524-C71E4B84332B}"/>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5" name="Google Shape;159;p3">
            <a:extLst>
              <a:ext uri="{FF2B5EF4-FFF2-40B4-BE49-F238E27FC236}">
                <a16:creationId xmlns:a16="http://schemas.microsoft.com/office/drawing/2014/main" id="{7D3779A0-0B73-12C1-0BB5-C9D1AAA32E67}"/>
              </a:ext>
            </a:extLst>
          </p:cNvPr>
          <p:cNvGrpSpPr/>
          <p:nvPr/>
        </p:nvGrpSpPr>
        <p:grpSpPr>
          <a:xfrm>
            <a:off x="17896105" y="-144661"/>
            <a:ext cx="454222" cy="10431661"/>
            <a:chOff x="0" y="-192881"/>
            <a:chExt cx="605630" cy="13908881"/>
          </a:xfrm>
        </p:grpSpPr>
        <p:grpSp>
          <p:nvGrpSpPr>
            <p:cNvPr id="6" name="Google Shape;160;p3">
              <a:extLst>
                <a:ext uri="{FF2B5EF4-FFF2-40B4-BE49-F238E27FC236}">
                  <a16:creationId xmlns:a16="http://schemas.microsoft.com/office/drawing/2014/main" id="{8BB993D8-D884-03BC-315E-7E4B9BFC2739}"/>
                </a:ext>
              </a:extLst>
            </p:cNvPr>
            <p:cNvGrpSpPr/>
            <p:nvPr/>
          </p:nvGrpSpPr>
          <p:grpSpPr>
            <a:xfrm>
              <a:off x="77114" y="-192881"/>
              <a:ext cx="444500" cy="13908881"/>
              <a:chOff x="0" y="-38100"/>
              <a:chExt cx="87802" cy="2747433"/>
            </a:xfrm>
          </p:grpSpPr>
          <p:sp>
            <p:nvSpPr>
              <p:cNvPr id="12" name="Google Shape;161;p3">
                <a:extLst>
                  <a:ext uri="{FF2B5EF4-FFF2-40B4-BE49-F238E27FC236}">
                    <a16:creationId xmlns:a16="http://schemas.microsoft.com/office/drawing/2014/main" id="{FDFEBEC2-638F-BB91-65EF-9AC9188C4971}"/>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2;p3">
                <a:extLst>
                  <a:ext uri="{FF2B5EF4-FFF2-40B4-BE49-F238E27FC236}">
                    <a16:creationId xmlns:a16="http://schemas.microsoft.com/office/drawing/2014/main" id="{7C59D695-E057-0F8F-E3F1-45E62CEE427B}"/>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163;p3">
              <a:extLst>
                <a:ext uri="{FF2B5EF4-FFF2-40B4-BE49-F238E27FC236}">
                  <a16:creationId xmlns:a16="http://schemas.microsoft.com/office/drawing/2014/main" id="{9B182151-E159-BBCB-4498-E745B838E516}"/>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64;p3">
              <a:extLst>
                <a:ext uri="{FF2B5EF4-FFF2-40B4-BE49-F238E27FC236}">
                  <a16:creationId xmlns:a16="http://schemas.microsoft.com/office/drawing/2014/main" id="{DC815C67-ED61-5844-3065-7355E070184E}"/>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 name="Google Shape;165;p3">
              <a:extLst>
                <a:ext uri="{FF2B5EF4-FFF2-40B4-BE49-F238E27FC236}">
                  <a16:creationId xmlns:a16="http://schemas.microsoft.com/office/drawing/2014/main" id="{450B59DF-2FD2-3F11-3A03-3CA2E9006DC0}"/>
                </a:ext>
              </a:extLst>
            </p:cNvPr>
            <p:cNvGrpSpPr/>
            <p:nvPr/>
          </p:nvGrpSpPr>
          <p:grpSpPr>
            <a:xfrm rot="1460314">
              <a:off x="4969" y="749085"/>
              <a:ext cx="595692" cy="152572"/>
              <a:chOff x="0" y="-38100"/>
              <a:chExt cx="1355149" cy="347089"/>
            </a:xfrm>
          </p:grpSpPr>
          <p:sp>
            <p:nvSpPr>
              <p:cNvPr id="10" name="Google Shape;166;p3">
                <a:extLst>
                  <a:ext uri="{FF2B5EF4-FFF2-40B4-BE49-F238E27FC236}">
                    <a16:creationId xmlns:a16="http://schemas.microsoft.com/office/drawing/2014/main" id="{BF615BFE-12B5-073C-9CCC-EED2985D0753}"/>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9BFACF93-8CD2-EB7B-2235-5D81D3A6D12B}"/>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10376286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a 5">
            <a:extLst>
              <a:ext uri="{FF2B5EF4-FFF2-40B4-BE49-F238E27FC236}">
                <a16:creationId xmlns:a16="http://schemas.microsoft.com/office/drawing/2014/main" id="{787D9C8F-B38F-713F-6FE4-0E990383359E}"/>
              </a:ext>
            </a:extLst>
          </p:cNvPr>
          <p:cNvGraphicFramePr>
            <a:graphicFrameLocks noGrp="1"/>
          </p:cNvGraphicFramePr>
          <p:nvPr>
            <p:extLst>
              <p:ext uri="{D42A27DB-BD31-4B8C-83A1-F6EECF244321}">
                <p14:modId xmlns:p14="http://schemas.microsoft.com/office/powerpoint/2010/main" val="4199249791"/>
              </p:ext>
            </p:extLst>
          </p:nvPr>
        </p:nvGraphicFramePr>
        <p:xfrm>
          <a:off x="1485845" y="2006082"/>
          <a:ext cx="15316310" cy="5692447"/>
        </p:xfrm>
        <a:graphic>
          <a:graphicData uri="http://schemas.openxmlformats.org/drawingml/2006/table">
            <a:tbl>
              <a:tblPr firstRow="1">
                <a:tableStyleId>{69CF1AB2-1976-4502-BF36-3FF5EA218861}</a:tableStyleId>
              </a:tblPr>
              <a:tblGrid>
                <a:gridCol w="3063262">
                  <a:extLst>
                    <a:ext uri="{9D8B030D-6E8A-4147-A177-3AD203B41FA5}">
                      <a16:colId xmlns:a16="http://schemas.microsoft.com/office/drawing/2014/main" val="890853837"/>
                    </a:ext>
                  </a:extLst>
                </a:gridCol>
                <a:gridCol w="3063262">
                  <a:extLst>
                    <a:ext uri="{9D8B030D-6E8A-4147-A177-3AD203B41FA5}">
                      <a16:colId xmlns:a16="http://schemas.microsoft.com/office/drawing/2014/main" val="2088225467"/>
                    </a:ext>
                  </a:extLst>
                </a:gridCol>
                <a:gridCol w="3063262">
                  <a:extLst>
                    <a:ext uri="{9D8B030D-6E8A-4147-A177-3AD203B41FA5}">
                      <a16:colId xmlns:a16="http://schemas.microsoft.com/office/drawing/2014/main" val="229309292"/>
                    </a:ext>
                  </a:extLst>
                </a:gridCol>
                <a:gridCol w="3063262">
                  <a:extLst>
                    <a:ext uri="{9D8B030D-6E8A-4147-A177-3AD203B41FA5}">
                      <a16:colId xmlns:a16="http://schemas.microsoft.com/office/drawing/2014/main" val="1222444322"/>
                    </a:ext>
                  </a:extLst>
                </a:gridCol>
                <a:gridCol w="3063262">
                  <a:extLst>
                    <a:ext uri="{9D8B030D-6E8A-4147-A177-3AD203B41FA5}">
                      <a16:colId xmlns:a16="http://schemas.microsoft.com/office/drawing/2014/main" val="3258729481"/>
                    </a:ext>
                  </a:extLst>
                </a:gridCol>
              </a:tblGrid>
              <a:tr h="1127135">
                <a:tc>
                  <a:txBody>
                    <a:bodyPr/>
                    <a:lstStyle/>
                    <a:p>
                      <a:pPr algn="ctr">
                        <a:buNone/>
                      </a:pPr>
                      <a:r>
                        <a:rPr lang="es-CO" sz="2800" dirty="0">
                          <a:solidFill>
                            <a:schemeClr val="bg1"/>
                          </a:solidFill>
                        </a:rPr>
                        <a:t>Tipo de Proyecto</a:t>
                      </a:r>
                    </a:p>
                  </a:txBody>
                  <a:tcPr anchor="ctr">
                    <a:solidFill>
                      <a:schemeClr val="accent4">
                        <a:lumMod val="50000"/>
                      </a:schemeClr>
                    </a:solidFill>
                  </a:tcPr>
                </a:tc>
                <a:tc>
                  <a:txBody>
                    <a:bodyPr/>
                    <a:lstStyle/>
                    <a:p>
                      <a:pPr algn="ctr">
                        <a:buNone/>
                      </a:pPr>
                      <a:r>
                        <a:rPr lang="es-CO" sz="2800" dirty="0">
                          <a:solidFill>
                            <a:schemeClr val="bg1"/>
                          </a:solidFill>
                        </a:rPr>
                        <a:t>Metodología más adecuada</a:t>
                      </a:r>
                    </a:p>
                  </a:txBody>
                  <a:tcPr anchor="ctr">
                    <a:solidFill>
                      <a:schemeClr val="accent4">
                        <a:lumMod val="50000"/>
                      </a:schemeClr>
                    </a:solidFill>
                  </a:tcPr>
                </a:tc>
                <a:tc>
                  <a:txBody>
                    <a:bodyPr/>
                    <a:lstStyle/>
                    <a:p>
                      <a:pPr algn="ctr">
                        <a:buNone/>
                      </a:pPr>
                      <a:r>
                        <a:rPr lang="es-CO" sz="2800" dirty="0">
                          <a:solidFill>
                            <a:schemeClr val="bg1"/>
                          </a:solidFill>
                        </a:rPr>
                        <a:t>Nivel de incertidumbre</a:t>
                      </a:r>
                    </a:p>
                  </a:txBody>
                  <a:tcPr anchor="ctr">
                    <a:solidFill>
                      <a:schemeClr val="accent4">
                        <a:lumMod val="50000"/>
                      </a:schemeClr>
                    </a:solidFill>
                  </a:tcPr>
                </a:tc>
                <a:tc>
                  <a:txBody>
                    <a:bodyPr/>
                    <a:lstStyle/>
                    <a:p>
                      <a:pPr algn="ctr">
                        <a:buNone/>
                      </a:pPr>
                      <a:r>
                        <a:rPr lang="es-CO" sz="2800" dirty="0">
                          <a:solidFill>
                            <a:schemeClr val="bg1"/>
                          </a:solidFill>
                        </a:rPr>
                        <a:t>Entregas parciales</a:t>
                      </a:r>
                    </a:p>
                  </a:txBody>
                  <a:tcPr anchor="ctr">
                    <a:solidFill>
                      <a:schemeClr val="accent4">
                        <a:lumMod val="50000"/>
                      </a:schemeClr>
                    </a:solidFill>
                  </a:tcPr>
                </a:tc>
                <a:tc>
                  <a:txBody>
                    <a:bodyPr/>
                    <a:lstStyle/>
                    <a:p>
                      <a:pPr algn="ctr">
                        <a:buNone/>
                      </a:pPr>
                      <a:r>
                        <a:rPr lang="es-CO" sz="2800" dirty="0">
                          <a:solidFill>
                            <a:schemeClr val="bg1"/>
                          </a:solidFill>
                        </a:rPr>
                        <a:t>Ejemplo</a:t>
                      </a:r>
                    </a:p>
                  </a:txBody>
                  <a:tcPr anchor="ctr">
                    <a:solidFill>
                      <a:schemeClr val="accent4">
                        <a:lumMod val="50000"/>
                      </a:schemeClr>
                    </a:solidFill>
                  </a:tcPr>
                </a:tc>
                <a:extLst>
                  <a:ext uri="{0D108BD9-81ED-4DB2-BD59-A6C34878D82A}">
                    <a16:rowId xmlns:a16="http://schemas.microsoft.com/office/drawing/2014/main" val="3161224454"/>
                  </a:ext>
                </a:extLst>
              </a:tr>
              <a:tr h="1336188">
                <a:tc>
                  <a:txBody>
                    <a:bodyPr/>
                    <a:lstStyle/>
                    <a:p>
                      <a:pPr>
                        <a:buNone/>
                      </a:pPr>
                      <a:r>
                        <a:rPr lang="es-CO" sz="1800" dirty="0" err="1"/>
                        <a:t>Feature</a:t>
                      </a:r>
                      <a:r>
                        <a:rPr lang="es-CO" sz="1800" dirty="0"/>
                        <a:t> Store modular</a:t>
                      </a:r>
                    </a:p>
                  </a:txBody>
                  <a:tcPr anchor="ctr"/>
                </a:tc>
                <a:tc>
                  <a:txBody>
                    <a:bodyPr/>
                    <a:lstStyle/>
                    <a:p>
                      <a:pPr>
                        <a:buNone/>
                      </a:pPr>
                      <a:r>
                        <a:rPr lang="es-CO" sz="1800" b="1"/>
                        <a:t>Agile (Scrum/Kanban)</a:t>
                      </a:r>
                      <a:endParaRPr lang="es-CO" sz="1800"/>
                    </a:p>
                  </a:txBody>
                  <a:tcPr anchor="ctr"/>
                </a:tc>
                <a:tc>
                  <a:txBody>
                    <a:bodyPr/>
                    <a:lstStyle/>
                    <a:p>
                      <a:pPr>
                        <a:buNone/>
                      </a:pPr>
                      <a:r>
                        <a:rPr lang="es-CO" sz="1800" dirty="0"/>
                        <a:t>Media</a:t>
                      </a:r>
                    </a:p>
                  </a:txBody>
                  <a:tcPr anchor="ctr"/>
                </a:tc>
                <a:tc>
                  <a:txBody>
                    <a:bodyPr/>
                    <a:lstStyle/>
                    <a:p>
                      <a:pPr>
                        <a:buNone/>
                      </a:pPr>
                      <a:r>
                        <a:rPr lang="es-CO" sz="1800" dirty="0"/>
                        <a:t>Sí</a:t>
                      </a:r>
                    </a:p>
                  </a:txBody>
                  <a:tcPr anchor="ctr"/>
                </a:tc>
                <a:tc>
                  <a:txBody>
                    <a:bodyPr/>
                    <a:lstStyle/>
                    <a:p>
                      <a:pPr>
                        <a:buNone/>
                      </a:pPr>
                      <a:r>
                        <a:rPr lang="es-CO" sz="1800" dirty="0"/>
                        <a:t>Entregas iterativas de </a:t>
                      </a:r>
                      <a:r>
                        <a:rPr lang="es-CO" sz="1800" dirty="0" err="1"/>
                        <a:t>features</a:t>
                      </a:r>
                      <a:endParaRPr lang="es-CO" sz="1800" dirty="0"/>
                    </a:p>
                  </a:txBody>
                  <a:tcPr anchor="ctr"/>
                </a:tc>
                <a:extLst>
                  <a:ext uri="{0D108BD9-81ED-4DB2-BD59-A6C34878D82A}">
                    <a16:rowId xmlns:a16="http://schemas.microsoft.com/office/drawing/2014/main" val="2513081915"/>
                  </a:ext>
                </a:extLst>
              </a:tr>
              <a:tr h="946468">
                <a:tc>
                  <a:txBody>
                    <a:bodyPr/>
                    <a:lstStyle/>
                    <a:p>
                      <a:pPr>
                        <a:buNone/>
                      </a:pPr>
                      <a:r>
                        <a:rPr lang="es-CO" sz="1800" dirty="0"/>
                        <a:t>Migración DWH</a:t>
                      </a:r>
                    </a:p>
                  </a:txBody>
                  <a:tcPr anchor="ctr"/>
                </a:tc>
                <a:tc>
                  <a:txBody>
                    <a:bodyPr/>
                    <a:lstStyle/>
                    <a:p>
                      <a:pPr>
                        <a:buNone/>
                      </a:pPr>
                      <a:r>
                        <a:rPr lang="es-CO" sz="1800" b="1"/>
                        <a:t>Waterfall</a:t>
                      </a:r>
                      <a:endParaRPr lang="es-CO" sz="1800"/>
                    </a:p>
                  </a:txBody>
                  <a:tcPr anchor="ctr"/>
                </a:tc>
                <a:tc>
                  <a:txBody>
                    <a:bodyPr/>
                    <a:lstStyle/>
                    <a:p>
                      <a:pPr>
                        <a:buNone/>
                      </a:pPr>
                      <a:r>
                        <a:rPr lang="es-CO" sz="1800"/>
                        <a:t>Baja</a:t>
                      </a:r>
                    </a:p>
                  </a:txBody>
                  <a:tcPr anchor="ctr"/>
                </a:tc>
                <a:tc>
                  <a:txBody>
                    <a:bodyPr/>
                    <a:lstStyle/>
                    <a:p>
                      <a:pPr>
                        <a:buNone/>
                      </a:pPr>
                      <a:r>
                        <a:rPr lang="es-CO" sz="1800" dirty="0"/>
                        <a:t>No</a:t>
                      </a:r>
                    </a:p>
                  </a:txBody>
                  <a:tcPr anchor="ctr"/>
                </a:tc>
                <a:tc>
                  <a:txBody>
                    <a:bodyPr/>
                    <a:lstStyle/>
                    <a:p>
                      <a:pPr>
                        <a:buNone/>
                      </a:pPr>
                      <a:r>
                        <a:rPr lang="es-ES" sz="1800"/>
                        <a:t>Validación al final del proyecto</a:t>
                      </a:r>
                    </a:p>
                  </a:txBody>
                  <a:tcPr anchor="ctr"/>
                </a:tc>
                <a:extLst>
                  <a:ext uri="{0D108BD9-81ED-4DB2-BD59-A6C34878D82A}">
                    <a16:rowId xmlns:a16="http://schemas.microsoft.com/office/drawing/2014/main" val="2883978651"/>
                  </a:ext>
                </a:extLst>
              </a:tr>
              <a:tr h="946468">
                <a:tc>
                  <a:txBody>
                    <a:bodyPr/>
                    <a:lstStyle/>
                    <a:p>
                      <a:pPr>
                        <a:buNone/>
                      </a:pPr>
                      <a:r>
                        <a:rPr lang="es-CO" sz="1800"/>
                        <a:t>Optimización de ETL</a:t>
                      </a:r>
                    </a:p>
                  </a:txBody>
                  <a:tcPr anchor="ctr"/>
                </a:tc>
                <a:tc>
                  <a:txBody>
                    <a:bodyPr/>
                    <a:lstStyle/>
                    <a:p>
                      <a:pPr>
                        <a:buNone/>
                      </a:pPr>
                      <a:r>
                        <a:rPr lang="es-CO" sz="1800" b="1"/>
                        <a:t>Lean</a:t>
                      </a:r>
                      <a:endParaRPr lang="es-CO" sz="1800"/>
                    </a:p>
                  </a:txBody>
                  <a:tcPr anchor="ctr"/>
                </a:tc>
                <a:tc>
                  <a:txBody>
                    <a:bodyPr/>
                    <a:lstStyle/>
                    <a:p>
                      <a:pPr>
                        <a:buNone/>
                      </a:pPr>
                      <a:r>
                        <a:rPr lang="es-CO" sz="1800"/>
                        <a:t>Baja-media</a:t>
                      </a:r>
                    </a:p>
                  </a:txBody>
                  <a:tcPr anchor="ctr"/>
                </a:tc>
                <a:tc>
                  <a:txBody>
                    <a:bodyPr/>
                    <a:lstStyle/>
                    <a:p>
                      <a:pPr>
                        <a:buNone/>
                      </a:pPr>
                      <a:r>
                        <a:rPr lang="es-CO" sz="1800"/>
                        <a:t>Sí</a:t>
                      </a:r>
                    </a:p>
                  </a:txBody>
                  <a:tcPr anchor="ctr"/>
                </a:tc>
                <a:tc>
                  <a:txBody>
                    <a:bodyPr/>
                    <a:lstStyle/>
                    <a:p>
                      <a:pPr>
                        <a:buNone/>
                      </a:pPr>
                      <a:r>
                        <a:rPr lang="es-CO" sz="1800" dirty="0"/>
                        <a:t>Mejoras incrementales</a:t>
                      </a:r>
                    </a:p>
                  </a:txBody>
                  <a:tcPr anchor="ctr"/>
                </a:tc>
                <a:extLst>
                  <a:ext uri="{0D108BD9-81ED-4DB2-BD59-A6C34878D82A}">
                    <a16:rowId xmlns:a16="http://schemas.microsoft.com/office/drawing/2014/main" val="2855621895"/>
                  </a:ext>
                </a:extLst>
              </a:tr>
              <a:tr h="1336188">
                <a:tc>
                  <a:txBody>
                    <a:bodyPr/>
                    <a:lstStyle/>
                    <a:p>
                      <a:pPr>
                        <a:buNone/>
                      </a:pPr>
                      <a:r>
                        <a:rPr lang="es-CO" sz="1800"/>
                        <a:t>Exploración de features</a:t>
                      </a:r>
                    </a:p>
                  </a:txBody>
                  <a:tcPr anchor="ctr"/>
                </a:tc>
                <a:tc>
                  <a:txBody>
                    <a:bodyPr/>
                    <a:lstStyle/>
                    <a:p>
                      <a:pPr>
                        <a:buNone/>
                      </a:pPr>
                      <a:r>
                        <a:rPr lang="es-CO" sz="1800" b="1"/>
                        <a:t>Exploratoria / CRISP-DM</a:t>
                      </a:r>
                      <a:endParaRPr lang="es-CO" sz="1800"/>
                    </a:p>
                  </a:txBody>
                  <a:tcPr anchor="ctr"/>
                </a:tc>
                <a:tc>
                  <a:txBody>
                    <a:bodyPr/>
                    <a:lstStyle/>
                    <a:p>
                      <a:pPr>
                        <a:buNone/>
                      </a:pPr>
                      <a:r>
                        <a:rPr lang="es-CO" sz="1800"/>
                        <a:t>Alta</a:t>
                      </a:r>
                    </a:p>
                  </a:txBody>
                  <a:tcPr anchor="ctr"/>
                </a:tc>
                <a:tc>
                  <a:txBody>
                    <a:bodyPr/>
                    <a:lstStyle/>
                    <a:p>
                      <a:pPr>
                        <a:buNone/>
                      </a:pPr>
                      <a:r>
                        <a:rPr lang="es-CO" sz="1800"/>
                        <a:t>No (insights)</a:t>
                      </a:r>
                    </a:p>
                  </a:txBody>
                  <a:tcPr anchor="ctr"/>
                </a:tc>
                <a:tc>
                  <a:txBody>
                    <a:bodyPr/>
                    <a:lstStyle/>
                    <a:p>
                      <a:pPr>
                        <a:buNone/>
                      </a:pPr>
                      <a:r>
                        <a:rPr lang="es-CO" sz="1800" dirty="0"/>
                        <a:t>Descubrimiento de variables predictivas</a:t>
                      </a:r>
                    </a:p>
                  </a:txBody>
                  <a:tcPr anchor="ctr"/>
                </a:tc>
                <a:extLst>
                  <a:ext uri="{0D108BD9-81ED-4DB2-BD59-A6C34878D82A}">
                    <a16:rowId xmlns:a16="http://schemas.microsoft.com/office/drawing/2014/main" val="3431629556"/>
                  </a:ext>
                </a:extLst>
              </a:tr>
            </a:tbl>
          </a:graphicData>
        </a:graphic>
      </p:graphicFrame>
      <p:sp>
        <p:nvSpPr>
          <p:cNvPr id="9" name="Google Shape;158;p3">
            <a:extLst>
              <a:ext uri="{FF2B5EF4-FFF2-40B4-BE49-F238E27FC236}">
                <a16:creationId xmlns:a16="http://schemas.microsoft.com/office/drawing/2014/main" id="{EAC9838F-C1B0-87AA-D6CC-F7FA641EE838}"/>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 name="Google Shape;159;p3">
            <a:extLst>
              <a:ext uri="{FF2B5EF4-FFF2-40B4-BE49-F238E27FC236}">
                <a16:creationId xmlns:a16="http://schemas.microsoft.com/office/drawing/2014/main" id="{14893F24-F246-1BF8-BA40-50746C5A1F87}"/>
              </a:ext>
            </a:extLst>
          </p:cNvPr>
          <p:cNvGrpSpPr/>
          <p:nvPr/>
        </p:nvGrpSpPr>
        <p:grpSpPr>
          <a:xfrm>
            <a:off x="17896105" y="-144661"/>
            <a:ext cx="454222" cy="10431661"/>
            <a:chOff x="0" y="-192881"/>
            <a:chExt cx="605630" cy="13908881"/>
          </a:xfrm>
        </p:grpSpPr>
        <p:grpSp>
          <p:nvGrpSpPr>
            <p:cNvPr id="11" name="Google Shape;160;p3">
              <a:extLst>
                <a:ext uri="{FF2B5EF4-FFF2-40B4-BE49-F238E27FC236}">
                  <a16:creationId xmlns:a16="http://schemas.microsoft.com/office/drawing/2014/main" id="{843862A4-3BF5-67A9-B542-EB15556CE3AD}"/>
                </a:ext>
              </a:extLst>
            </p:cNvPr>
            <p:cNvGrpSpPr/>
            <p:nvPr/>
          </p:nvGrpSpPr>
          <p:grpSpPr>
            <a:xfrm>
              <a:off x="77114" y="-192881"/>
              <a:ext cx="444500" cy="13908881"/>
              <a:chOff x="0" y="-38100"/>
              <a:chExt cx="87802" cy="2747433"/>
            </a:xfrm>
          </p:grpSpPr>
          <p:sp>
            <p:nvSpPr>
              <p:cNvPr id="17" name="Google Shape;161;p3">
                <a:extLst>
                  <a:ext uri="{FF2B5EF4-FFF2-40B4-BE49-F238E27FC236}">
                    <a16:creationId xmlns:a16="http://schemas.microsoft.com/office/drawing/2014/main" id="{217703BE-EB66-5C9F-DC67-56E95E1AEDB7}"/>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62;p3">
                <a:extLst>
                  <a:ext uri="{FF2B5EF4-FFF2-40B4-BE49-F238E27FC236}">
                    <a16:creationId xmlns:a16="http://schemas.microsoft.com/office/drawing/2014/main" id="{1AD3F041-AF2F-90B5-AF8A-5F883B558C49}"/>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2" name="Google Shape;163;p3">
              <a:extLst>
                <a:ext uri="{FF2B5EF4-FFF2-40B4-BE49-F238E27FC236}">
                  <a16:creationId xmlns:a16="http://schemas.microsoft.com/office/drawing/2014/main" id="{38D58565-C6B8-AFFB-D9B4-742D7D79F777}"/>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4;p3">
              <a:extLst>
                <a:ext uri="{FF2B5EF4-FFF2-40B4-BE49-F238E27FC236}">
                  <a16:creationId xmlns:a16="http://schemas.microsoft.com/office/drawing/2014/main" id="{7F1CB015-5E58-5227-D92D-609A7CB1CDFB}"/>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4" name="Google Shape;165;p3">
              <a:extLst>
                <a:ext uri="{FF2B5EF4-FFF2-40B4-BE49-F238E27FC236}">
                  <a16:creationId xmlns:a16="http://schemas.microsoft.com/office/drawing/2014/main" id="{B74A4C0D-5500-918B-198A-5ACE6C05322B}"/>
                </a:ext>
              </a:extLst>
            </p:cNvPr>
            <p:cNvGrpSpPr/>
            <p:nvPr/>
          </p:nvGrpSpPr>
          <p:grpSpPr>
            <a:xfrm rot="1460314">
              <a:off x="4969" y="749085"/>
              <a:ext cx="595692" cy="152572"/>
              <a:chOff x="0" y="-38100"/>
              <a:chExt cx="1355149" cy="347089"/>
            </a:xfrm>
          </p:grpSpPr>
          <p:sp>
            <p:nvSpPr>
              <p:cNvPr id="15" name="Google Shape;166;p3">
                <a:extLst>
                  <a:ext uri="{FF2B5EF4-FFF2-40B4-BE49-F238E27FC236}">
                    <a16:creationId xmlns:a16="http://schemas.microsoft.com/office/drawing/2014/main" id="{B5E4228F-3B47-D2BB-28E4-A99F3E848406}"/>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67;p3">
                <a:extLst>
                  <a:ext uri="{FF2B5EF4-FFF2-40B4-BE49-F238E27FC236}">
                    <a16:creationId xmlns:a16="http://schemas.microsoft.com/office/drawing/2014/main" id="{374720A3-D36F-5334-FA5C-A846C96EE36E}"/>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360333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F57EA-AB2A-D230-8269-26A12105E4DB}"/>
            </a:ext>
          </a:extLst>
        </p:cNvPr>
        <p:cNvGrpSpPr/>
        <p:nvPr/>
      </p:nvGrpSpPr>
      <p:grpSpPr>
        <a:xfrm>
          <a:off x="0" y="0"/>
          <a:ext cx="0" cy="0"/>
          <a:chOff x="0" y="0"/>
          <a:chExt cx="0" cy="0"/>
        </a:xfrm>
      </p:grpSpPr>
      <p:grpSp>
        <p:nvGrpSpPr>
          <p:cNvPr id="3" name="Group 3">
            <a:extLst>
              <a:ext uri="{FF2B5EF4-FFF2-40B4-BE49-F238E27FC236}">
                <a16:creationId xmlns:a16="http://schemas.microsoft.com/office/drawing/2014/main" id="{763BEABA-6A1E-0588-6E8E-B829C74E8AAA}"/>
              </a:ext>
            </a:extLst>
          </p:cNvPr>
          <p:cNvGrpSpPr/>
          <p:nvPr/>
        </p:nvGrpSpPr>
        <p:grpSpPr>
          <a:xfrm rot="-10800000">
            <a:off x="10392303" y="0"/>
            <a:ext cx="7895697" cy="10287000"/>
            <a:chOff x="0" y="0"/>
            <a:chExt cx="2079525" cy="2709333"/>
          </a:xfrm>
        </p:grpSpPr>
        <p:sp>
          <p:nvSpPr>
            <p:cNvPr id="4" name="Freeform 4">
              <a:extLst>
                <a:ext uri="{FF2B5EF4-FFF2-40B4-BE49-F238E27FC236}">
                  <a16:creationId xmlns:a16="http://schemas.microsoft.com/office/drawing/2014/main" id="{74725FA9-DB41-09A5-DF03-37153937910A}"/>
                </a:ext>
              </a:extLst>
            </p:cNvPr>
            <p:cNvSpPr/>
            <p:nvPr/>
          </p:nvSpPr>
          <p:spPr>
            <a:xfrm>
              <a:off x="0" y="0"/>
              <a:ext cx="2079525" cy="2709333"/>
            </a:xfrm>
            <a:custGeom>
              <a:avLst/>
              <a:gdLst/>
              <a:ahLst/>
              <a:cxnLst/>
              <a:rect l="l" t="t" r="r" b="b"/>
              <a:pathLst>
                <a:path w="2079525" h="2709333">
                  <a:moveTo>
                    <a:pt x="0" y="0"/>
                  </a:moveTo>
                  <a:lnTo>
                    <a:pt x="2079525" y="0"/>
                  </a:lnTo>
                  <a:lnTo>
                    <a:pt x="2079525"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5" name="TextBox 5">
              <a:extLst>
                <a:ext uri="{FF2B5EF4-FFF2-40B4-BE49-F238E27FC236}">
                  <a16:creationId xmlns:a16="http://schemas.microsoft.com/office/drawing/2014/main" id="{912FEF42-0636-3E17-8A6D-0E140C7E4274}"/>
                </a:ext>
              </a:extLst>
            </p:cNvPr>
            <p:cNvSpPr txBox="1"/>
            <p:nvPr/>
          </p:nvSpPr>
          <p:spPr>
            <a:xfrm>
              <a:off x="0" y="-38100"/>
              <a:ext cx="2079525"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a:extLst>
              <a:ext uri="{FF2B5EF4-FFF2-40B4-BE49-F238E27FC236}">
                <a16:creationId xmlns:a16="http://schemas.microsoft.com/office/drawing/2014/main" id="{70C63301-6F78-06FB-FAD1-BFAE730F4912}"/>
              </a:ext>
            </a:extLst>
          </p:cNvPr>
          <p:cNvSpPr/>
          <p:nvPr/>
        </p:nvSpPr>
        <p:spPr>
          <a:xfrm>
            <a:off x="9562641" y="4953536"/>
            <a:ext cx="4777510" cy="4687932"/>
          </a:xfrm>
          <a:custGeom>
            <a:avLst/>
            <a:gdLst/>
            <a:ahLst/>
            <a:cxnLst/>
            <a:rect l="l" t="t" r="r" b="b"/>
            <a:pathLst>
              <a:path w="4777510" h="4687932">
                <a:moveTo>
                  <a:pt x="0" y="0"/>
                </a:moveTo>
                <a:lnTo>
                  <a:pt x="4777511" y="0"/>
                </a:lnTo>
                <a:lnTo>
                  <a:pt x="4777511" y="4687932"/>
                </a:lnTo>
                <a:lnTo>
                  <a:pt x="0" y="46879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7" name="Freeform 7">
            <a:extLst>
              <a:ext uri="{FF2B5EF4-FFF2-40B4-BE49-F238E27FC236}">
                <a16:creationId xmlns:a16="http://schemas.microsoft.com/office/drawing/2014/main" id="{52FFCCEB-96B9-EDFB-AFD6-2797FA7C98E5}"/>
              </a:ext>
            </a:extLst>
          </p:cNvPr>
          <p:cNvSpPr/>
          <p:nvPr/>
        </p:nvSpPr>
        <p:spPr>
          <a:xfrm rot="-10800000">
            <a:off x="14340152" y="455568"/>
            <a:ext cx="4777510" cy="4687932"/>
          </a:xfrm>
          <a:custGeom>
            <a:avLst/>
            <a:gdLst/>
            <a:ahLst/>
            <a:cxnLst/>
            <a:rect l="l" t="t" r="r" b="b"/>
            <a:pathLst>
              <a:path w="4777510" h="4687932">
                <a:moveTo>
                  <a:pt x="0" y="0"/>
                </a:moveTo>
                <a:lnTo>
                  <a:pt x="4777510" y="0"/>
                </a:lnTo>
                <a:lnTo>
                  <a:pt x="4777510" y="4687932"/>
                </a:lnTo>
                <a:lnTo>
                  <a:pt x="0" y="46879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grpSp>
        <p:nvGrpSpPr>
          <p:cNvPr id="8" name="Group 8">
            <a:extLst>
              <a:ext uri="{FF2B5EF4-FFF2-40B4-BE49-F238E27FC236}">
                <a16:creationId xmlns:a16="http://schemas.microsoft.com/office/drawing/2014/main" id="{62AE8F99-2121-ACCC-DE87-9D8E38E2B656}"/>
              </a:ext>
            </a:extLst>
          </p:cNvPr>
          <p:cNvGrpSpPr/>
          <p:nvPr/>
        </p:nvGrpSpPr>
        <p:grpSpPr>
          <a:xfrm rot="1460314">
            <a:off x="10661875" y="4518938"/>
            <a:ext cx="7356554" cy="1249125"/>
            <a:chOff x="0" y="0"/>
            <a:chExt cx="1937529" cy="328988"/>
          </a:xfrm>
        </p:grpSpPr>
        <p:sp>
          <p:nvSpPr>
            <p:cNvPr id="9" name="Freeform 9">
              <a:extLst>
                <a:ext uri="{FF2B5EF4-FFF2-40B4-BE49-F238E27FC236}">
                  <a16:creationId xmlns:a16="http://schemas.microsoft.com/office/drawing/2014/main" id="{137C37D5-46E2-C18B-B79F-62EFE65E0F7C}"/>
                </a:ext>
              </a:extLst>
            </p:cNvPr>
            <p:cNvSpPr/>
            <p:nvPr/>
          </p:nvSpPr>
          <p:spPr>
            <a:xfrm>
              <a:off x="0" y="0"/>
              <a:ext cx="1937528" cy="328988"/>
            </a:xfrm>
            <a:custGeom>
              <a:avLst/>
              <a:gdLst/>
              <a:ahLst/>
              <a:cxnLst/>
              <a:rect l="l" t="t" r="r" b="b"/>
              <a:pathLst>
                <a:path w="1937528" h="328988">
                  <a:moveTo>
                    <a:pt x="105238" y="0"/>
                  </a:moveTo>
                  <a:lnTo>
                    <a:pt x="1832290" y="0"/>
                  </a:lnTo>
                  <a:cubicBezTo>
                    <a:pt x="1860201" y="0"/>
                    <a:pt x="1886969" y="11088"/>
                    <a:pt x="1906705" y="30824"/>
                  </a:cubicBezTo>
                  <a:cubicBezTo>
                    <a:pt x="1926441" y="50560"/>
                    <a:pt x="1937528" y="77327"/>
                    <a:pt x="1937528" y="105238"/>
                  </a:cubicBezTo>
                  <a:lnTo>
                    <a:pt x="1937528" y="223749"/>
                  </a:lnTo>
                  <a:cubicBezTo>
                    <a:pt x="1937528" y="281871"/>
                    <a:pt x="1890412" y="328988"/>
                    <a:pt x="1832290" y="328988"/>
                  </a:cubicBezTo>
                  <a:lnTo>
                    <a:pt x="105238" y="328988"/>
                  </a:lnTo>
                  <a:cubicBezTo>
                    <a:pt x="77327" y="328988"/>
                    <a:pt x="50560" y="317900"/>
                    <a:pt x="30824" y="298164"/>
                  </a:cubicBezTo>
                  <a:cubicBezTo>
                    <a:pt x="11088" y="278428"/>
                    <a:pt x="0" y="251660"/>
                    <a:pt x="0" y="223749"/>
                  </a:cubicBezTo>
                  <a:lnTo>
                    <a:pt x="0" y="105238"/>
                  </a:lnTo>
                  <a:cubicBezTo>
                    <a:pt x="0" y="47117"/>
                    <a:pt x="47117" y="0"/>
                    <a:pt x="105238" y="0"/>
                  </a:cubicBezTo>
                  <a:close/>
                </a:path>
              </a:pathLst>
            </a:custGeom>
            <a:solidFill>
              <a:srgbClr val="FFFFFF"/>
            </a:solidFill>
          </p:spPr>
          <p:txBody>
            <a:bodyPr/>
            <a:lstStyle/>
            <a:p>
              <a:endParaRPr lang="es-CO"/>
            </a:p>
          </p:txBody>
        </p:sp>
        <p:sp>
          <p:nvSpPr>
            <p:cNvPr id="10" name="TextBox 10">
              <a:extLst>
                <a:ext uri="{FF2B5EF4-FFF2-40B4-BE49-F238E27FC236}">
                  <a16:creationId xmlns:a16="http://schemas.microsoft.com/office/drawing/2014/main" id="{927D3582-B0C4-6E41-AA2D-FD73D127DDD6}"/>
                </a:ext>
              </a:extLst>
            </p:cNvPr>
            <p:cNvSpPr txBox="1"/>
            <p:nvPr/>
          </p:nvSpPr>
          <p:spPr>
            <a:xfrm>
              <a:off x="0" y="-38100"/>
              <a:ext cx="1937529" cy="367088"/>
            </a:xfrm>
            <a:prstGeom prst="rect">
              <a:avLst/>
            </a:prstGeom>
          </p:spPr>
          <p:txBody>
            <a:bodyPr lIns="50800" tIns="50800" rIns="50800" bIns="50800" rtlCol="0" anchor="ctr"/>
            <a:lstStyle/>
            <a:p>
              <a:pPr algn="ctr">
                <a:lnSpc>
                  <a:spcPts val="2659"/>
                </a:lnSpc>
              </a:pPr>
              <a:endParaRPr/>
            </a:p>
          </p:txBody>
        </p:sp>
      </p:grpSp>
      <p:grpSp>
        <p:nvGrpSpPr>
          <p:cNvPr id="11" name="Group 11">
            <a:extLst>
              <a:ext uri="{FF2B5EF4-FFF2-40B4-BE49-F238E27FC236}">
                <a16:creationId xmlns:a16="http://schemas.microsoft.com/office/drawing/2014/main" id="{D7A6C202-C67A-41DC-7499-D28D188D03E6}"/>
              </a:ext>
            </a:extLst>
          </p:cNvPr>
          <p:cNvGrpSpPr/>
          <p:nvPr/>
        </p:nvGrpSpPr>
        <p:grpSpPr>
          <a:xfrm rot="-10800000">
            <a:off x="-536257" y="9574006"/>
            <a:ext cx="8704391" cy="134923"/>
            <a:chOff x="0" y="0"/>
            <a:chExt cx="2292514" cy="35535"/>
          </a:xfrm>
        </p:grpSpPr>
        <p:sp>
          <p:nvSpPr>
            <p:cNvPr id="12" name="Freeform 12">
              <a:extLst>
                <a:ext uri="{FF2B5EF4-FFF2-40B4-BE49-F238E27FC236}">
                  <a16:creationId xmlns:a16="http://schemas.microsoft.com/office/drawing/2014/main" id="{D0807688-3D2E-8BBD-9C7C-BB692B82F405}"/>
                </a:ext>
              </a:extLst>
            </p:cNvPr>
            <p:cNvSpPr/>
            <p:nvPr/>
          </p:nvSpPr>
          <p:spPr>
            <a:xfrm>
              <a:off x="0" y="0"/>
              <a:ext cx="2292515" cy="35535"/>
            </a:xfrm>
            <a:custGeom>
              <a:avLst/>
              <a:gdLst/>
              <a:ahLst/>
              <a:cxnLst/>
              <a:rect l="l" t="t" r="r" b="b"/>
              <a:pathLst>
                <a:path w="2292515" h="35535">
                  <a:moveTo>
                    <a:pt x="17768" y="0"/>
                  </a:moveTo>
                  <a:lnTo>
                    <a:pt x="2274747" y="0"/>
                  </a:lnTo>
                  <a:cubicBezTo>
                    <a:pt x="2284560" y="0"/>
                    <a:pt x="2292515" y="7955"/>
                    <a:pt x="2292515" y="17768"/>
                  </a:cubicBezTo>
                  <a:lnTo>
                    <a:pt x="2292515" y="17768"/>
                  </a:lnTo>
                  <a:cubicBezTo>
                    <a:pt x="2292515" y="22480"/>
                    <a:pt x="2290643" y="26999"/>
                    <a:pt x="2287311" y="30331"/>
                  </a:cubicBezTo>
                  <a:cubicBezTo>
                    <a:pt x="2283978" y="33663"/>
                    <a:pt x="2279459" y="35535"/>
                    <a:pt x="2274747" y="35535"/>
                  </a:cubicBezTo>
                  <a:lnTo>
                    <a:pt x="17768" y="35535"/>
                  </a:lnTo>
                  <a:cubicBezTo>
                    <a:pt x="13055" y="35535"/>
                    <a:pt x="8536" y="33663"/>
                    <a:pt x="5204" y="30331"/>
                  </a:cubicBezTo>
                  <a:cubicBezTo>
                    <a:pt x="1872" y="26999"/>
                    <a:pt x="0" y="22480"/>
                    <a:pt x="0" y="17768"/>
                  </a:cubicBezTo>
                  <a:lnTo>
                    <a:pt x="0" y="17768"/>
                  </a:lnTo>
                  <a:cubicBezTo>
                    <a:pt x="0" y="13055"/>
                    <a:pt x="1872" y="8536"/>
                    <a:pt x="5204" y="5204"/>
                  </a:cubicBezTo>
                  <a:cubicBezTo>
                    <a:pt x="8536" y="1872"/>
                    <a:pt x="13055" y="0"/>
                    <a:pt x="17768" y="0"/>
                  </a:cubicBez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0"/>
            </a:gradFill>
          </p:spPr>
          <p:txBody>
            <a:bodyPr/>
            <a:lstStyle/>
            <a:p>
              <a:endParaRPr lang="es-CO"/>
            </a:p>
          </p:txBody>
        </p:sp>
        <p:sp>
          <p:nvSpPr>
            <p:cNvPr id="13" name="TextBox 13">
              <a:extLst>
                <a:ext uri="{FF2B5EF4-FFF2-40B4-BE49-F238E27FC236}">
                  <a16:creationId xmlns:a16="http://schemas.microsoft.com/office/drawing/2014/main" id="{EDE14CBD-71F3-CE58-1900-5B5A694C35F2}"/>
                </a:ext>
              </a:extLst>
            </p:cNvPr>
            <p:cNvSpPr txBox="1"/>
            <p:nvPr/>
          </p:nvSpPr>
          <p:spPr>
            <a:xfrm>
              <a:off x="0" y="-38100"/>
              <a:ext cx="2292514" cy="73635"/>
            </a:xfrm>
            <a:prstGeom prst="rect">
              <a:avLst/>
            </a:prstGeom>
          </p:spPr>
          <p:txBody>
            <a:bodyPr lIns="50800" tIns="50800" rIns="50800" bIns="50800" rtlCol="0" anchor="ctr"/>
            <a:lstStyle/>
            <a:p>
              <a:pPr algn="ctr">
                <a:lnSpc>
                  <a:spcPts val="2659"/>
                </a:lnSpc>
              </a:pPr>
              <a:endParaRPr/>
            </a:p>
          </p:txBody>
        </p:sp>
      </p:grpSp>
      <p:sp>
        <p:nvSpPr>
          <p:cNvPr id="15" name="TextBox 15">
            <a:extLst>
              <a:ext uri="{FF2B5EF4-FFF2-40B4-BE49-F238E27FC236}">
                <a16:creationId xmlns:a16="http://schemas.microsoft.com/office/drawing/2014/main" id="{53F83F89-F8AE-E23F-84E0-1F8B85266321}"/>
              </a:ext>
            </a:extLst>
          </p:cNvPr>
          <p:cNvSpPr txBox="1"/>
          <p:nvPr/>
        </p:nvSpPr>
        <p:spPr>
          <a:xfrm>
            <a:off x="822279" y="3068050"/>
            <a:ext cx="8321721" cy="752514"/>
          </a:xfrm>
          <a:prstGeom prst="rect">
            <a:avLst/>
          </a:prstGeom>
        </p:spPr>
        <p:txBody>
          <a:bodyPr wrap="square" lIns="0" tIns="0" rIns="0" bIns="0" rtlCol="0" anchor="t">
            <a:spAutoFit/>
          </a:bodyPr>
          <a:lstStyle/>
          <a:p>
            <a:pPr algn="ctr">
              <a:lnSpc>
                <a:spcPts val="6159"/>
              </a:lnSpc>
              <a:spcBef>
                <a:spcPct val="0"/>
              </a:spcBef>
            </a:pPr>
            <a:r>
              <a:rPr lang="es-CO" sz="4350" b="1" dirty="0">
                <a:solidFill>
                  <a:srgbClr val="700A89"/>
                </a:solidFill>
                <a:latin typeface="Poppins" panose="00000500000000000000" pitchFamily="2" charset="0"/>
                <a:cs typeface="Poppins" panose="00000500000000000000" pitchFamily="2" charset="0"/>
                <a:sym typeface="Poppins 1 Bold"/>
              </a:rPr>
              <a:t>Actividad</a:t>
            </a:r>
            <a:endParaRPr lang="es-CO" sz="4350" b="1" noProof="0" dirty="0">
              <a:solidFill>
                <a:srgbClr val="700A89"/>
              </a:solidFill>
              <a:latin typeface="Poppins 1 Bold"/>
              <a:cs typeface="Poppins 1 Bold"/>
              <a:sym typeface="Poppins 1 Bold"/>
            </a:endParaRPr>
          </a:p>
        </p:txBody>
      </p:sp>
      <p:grpSp>
        <p:nvGrpSpPr>
          <p:cNvPr id="14" name="Group 11">
            <a:extLst>
              <a:ext uri="{FF2B5EF4-FFF2-40B4-BE49-F238E27FC236}">
                <a16:creationId xmlns:a16="http://schemas.microsoft.com/office/drawing/2014/main" id="{B5508332-E396-C457-41BD-15EA1B9FF668}"/>
              </a:ext>
            </a:extLst>
          </p:cNvPr>
          <p:cNvGrpSpPr/>
          <p:nvPr/>
        </p:nvGrpSpPr>
        <p:grpSpPr>
          <a:xfrm>
            <a:off x="1828800" y="4358191"/>
            <a:ext cx="6434234" cy="2339420"/>
            <a:chOff x="0" y="0"/>
            <a:chExt cx="8578979" cy="3360133"/>
          </a:xfrm>
        </p:grpSpPr>
        <p:grpSp>
          <p:nvGrpSpPr>
            <p:cNvPr id="16" name="Group 12">
              <a:extLst>
                <a:ext uri="{FF2B5EF4-FFF2-40B4-BE49-F238E27FC236}">
                  <a16:creationId xmlns:a16="http://schemas.microsoft.com/office/drawing/2014/main" id="{DD42C7D6-C634-986E-F8A7-A484451609BF}"/>
                </a:ext>
              </a:extLst>
            </p:cNvPr>
            <p:cNvGrpSpPr/>
            <p:nvPr/>
          </p:nvGrpSpPr>
          <p:grpSpPr>
            <a:xfrm>
              <a:off x="0" y="0"/>
              <a:ext cx="8578979" cy="3360133"/>
              <a:chOff x="0" y="0"/>
              <a:chExt cx="582801" cy="228266"/>
            </a:xfrm>
          </p:grpSpPr>
          <p:sp>
            <p:nvSpPr>
              <p:cNvPr id="19" name="Freeform 13">
                <a:extLst>
                  <a:ext uri="{FF2B5EF4-FFF2-40B4-BE49-F238E27FC236}">
                    <a16:creationId xmlns:a16="http://schemas.microsoft.com/office/drawing/2014/main" id="{59870950-ABBE-D8A5-2B21-D00D299B06CB}"/>
                  </a:ext>
                </a:extLst>
              </p:cNvPr>
              <p:cNvSpPr/>
              <p:nvPr/>
            </p:nvSpPr>
            <p:spPr>
              <a:xfrm>
                <a:off x="0" y="0"/>
                <a:ext cx="582801" cy="228266"/>
              </a:xfrm>
              <a:custGeom>
                <a:avLst/>
                <a:gdLst/>
                <a:ahLst/>
                <a:cxnLst/>
                <a:rect l="l" t="t" r="r" b="b"/>
                <a:pathLst>
                  <a:path w="582801" h="228266">
                    <a:moveTo>
                      <a:pt x="87467" y="0"/>
                    </a:moveTo>
                    <a:lnTo>
                      <a:pt x="495335" y="0"/>
                    </a:lnTo>
                    <a:cubicBezTo>
                      <a:pt x="543641" y="0"/>
                      <a:pt x="582801" y="39160"/>
                      <a:pt x="582801" y="87467"/>
                    </a:cubicBezTo>
                    <a:lnTo>
                      <a:pt x="582801" y="140800"/>
                    </a:lnTo>
                    <a:cubicBezTo>
                      <a:pt x="582801" y="189106"/>
                      <a:pt x="543641" y="228266"/>
                      <a:pt x="495335" y="228266"/>
                    </a:cubicBezTo>
                    <a:lnTo>
                      <a:pt x="87467" y="228266"/>
                    </a:lnTo>
                    <a:cubicBezTo>
                      <a:pt x="39160" y="228266"/>
                      <a:pt x="0" y="189106"/>
                      <a:pt x="0" y="140800"/>
                    </a:cubicBezTo>
                    <a:lnTo>
                      <a:pt x="0" y="87467"/>
                    </a:lnTo>
                    <a:cubicBezTo>
                      <a:pt x="0" y="39160"/>
                      <a:pt x="39160" y="0"/>
                      <a:pt x="87467" y="0"/>
                    </a:cubicBezTo>
                    <a:close/>
                  </a:path>
                </a:pathLst>
              </a:custGeom>
              <a:solidFill>
                <a:srgbClr val="000000">
                  <a:alpha val="0"/>
                </a:srgbClr>
              </a:solidFill>
              <a:ln w="38100" cap="rnd">
                <a:gradFill>
                  <a:gsLst>
                    <a:gs pos="0">
                      <a:srgbClr val="6B1374">
                        <a:alpha val="100000"/>
                      </a:srgbClr>
                    </a:gs>
                    <a:gs pos="33333">
                      <a:srgbClr val="700A89">
                        <a:alpha val="100000"/>
                      </a:srgbClr>
                    </a:gs>
                    <a:gs pos="66667">
                      <a:srgbClr val="C20052">
                        <a:alpha val="100000"/>
                      </a:srgbClr>
                    </a:gs>
                    <a:gs pos="100000">
                      <a:srgbClr val="FF0055">
                        <a:alpha val="100000"/>
                      </a:srgbClr>
                    </a:gs>
                  </a:gsLst>
                  <a:lin ang="2700000"/>
                </a:gradFill>
                <a:prstDash val="solid"/>
                <a:round/>
              </a:ln>
            </p:spPr>
            <p:txBody>
              <a:bodyPr/>
              <a:lstStyle/>
              <a:p>
                <a:endParaRPr lang="es-CO"/>
              </a:p>
            </p:txBody>
          </p:sp>
          <p:sp>
            <p:nvSpPr>
              <p:cNvPr id="20" name="TextBox 14">
                <a:extLst>
                  <a:ext uri="{FF2B5EF4-FFF2-40B4-BE49-F238E27FC236}">
                    <a16:creationId xmlns:a16="http://schemas.microsoft.com/office/drawing/2014/main" id="{BFD7014C-AF4D-9A3F-E1E4-F6B10D57103A}"/>
                  </a:ext>
                </a:extLst>
              </p:cNvPr>
              <p:cNvSpPr txBox="1"/>
              <p:nvPr/>
            </p:nvSpPr>
            <p:spPr>
              <a:xfrm>
                <a:off x="0" y="-38100"/>
                <a:ext cx="582801" cy="266366"/>
              </a:xfrm>
              <a:prstGeom prst="rect">
                <a:avLst/>
              </a:prstGeom>
            </p:spPr>
            <p:txBody>
              <a:bodyPr lIns="50800" tIns="50800" rIns="50800" bIns="50800" rtlCol="0" anchor="ctr"/>
              <a:lstStyle/>
              <a:p>
                <a:pPr algn="ctr">
                  <a:lnSpc>
                    <a:spcPts val="2660"/>
                  </a:lnSpc>
                </a:pPr>
                <a:endParaRPr/>
              </a:p>
            </p:txBody>
          </p:sp>
        </p:grpSp>
        <p:sp>
          <p:nvSpPr>
            <p:cNvPr id="17" name="TextBox 15">
              <a:extLst>
                <a:ext uri="{FF2B5EF4-FFF2-40B4-BE49-F238E27FC236}">
                  <a16:creationId xmlns:a16="http://schemas.microsoft.com/office/drawing/2014/main" id="{26C0743B-319B-BDC5-A2EC-A281764244F5}"/>
                </a:ext>
              </a:extLst>
            </p:cNvPr>
            <p:cNvSpPr txBox="1"/>
            <p:nvPr/>
          </p:nvSpPr>
          <p:spPr>
            <a:xfrm>
              <a:off x="188217" y="1342794"/>
              <a:ext cx="7868384" cy="694775"/>
            </a:xfrm>
            <a:prstGeom prst="rect">
              <a:avLst/>
            </a:prstGeom>
          </p:spPr>
          <p:txBody>
            <a:bodyPr lIns="0" tIns="0" rIns="0" bIns="0" rtlCol="0" anchor="t">
              <a:spAutoFit/>
            </a:bodyPr>
            <a:lstStyle/>
            <a:p>
              <a:pPr algn="ctr">
                <a:lnSpc>
                  <a:spcPts val="4320"/>
                </a:lnSpc>
              </a:pPr>
              <a:r>
                <a:rPr lang="es-CO" sz="2400" noProof="0" dirty="0">
                  <a:solidFill>
                    <a:srgbClr val="1F1F1D"/>
                  </a:solidFill>
                  <a:latin typeface="Poppins 2"/>
                  <a:ea typeface="Poppins 2"/>
                  <a:cs typeface="Poppins 2"/>
                  <a:sym typeface="Poppins 2"/>
                </a:rPr>
                <a:t>¿Como nos gestionamos?</a:t>
              </a:r>
              <a:endParaRPr lang="es-CO" sz="2400" u="sng" noProof="0" dirty="0">
                <a:solidFill>
                  <a:srgbClr val="1F1F1D"/>
                </a:solidFill>
                <a:latin typeface="Poppins 3"/>
                <a:ea typeface="Poppins 3"/>
                <a:cs typeface="Poppins 3"/>
                <a:sym typeface="Poppins 3"/>
                <a:hlinkClick r:id="rId4" tooltip="mailto:eduardo.tamayo@enyoi.co"/>
              </a:endParaRPr>
            </a:p>
          </p:txBody>
        </p:sp>
      </p:grpSp>
    </p:spTree>
    <p:extLst>
      <p:ext uri="{BB962C8B-B14F-4D97-AF65-F5344CB8AC3E}">
        <p14:creationId xmlns:p14="http://schemas.microsoft.com/office/powerpoint/2010/main" val="29381318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8EA206-EE14-8EBA-D771-A9EFD4E8180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99DF026-7BE1-8679-10C4-96DA6066301A}"/>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3"/>
            <a:stretch>
              <a:fillRect/>
            </a:stretch>
          </a:blipFill>
        </p:spPr>
        <p:txBody>
          <a:bodyPr/>
          <a:lstStyle/>
          <a:p>
            <a:endParaRPr lang="es-CO"/>
          </a:p>
        </p:txBody>
      </p:sp>
      <p:grpSp>
        <p:nvGrpSpPr>
          <p:cNvPr id="3" name="Group 3">
            <a:extLst>
              <a:ext uri="{FF2B5EF4-FFF2-40B4-BE49-F238E27FC236}">
                <a16:creationId xmlns:a16="http://schemas.microsoft.com/office/drawing/2014/main" id="{89C09270-0110-CDD0-D5B4-4BED80E4537C}"/>
              </a:ext>
            </a:extLst>
          </p:cNvPr>
          <p:cNvGrpSpPr/>
          <p:nvPr/>
        </p:nvGrpSpPr>
        <p:grpSpPr>
          <a:xfrm flipV="1">
            <a:off x="-762000" y="1516854"/>
            <a:ext cx="8458200" cy="45719"/>
            <a:chOff x="0" y="0"/>
            <a:chExt cx="1495010" cy="20069"/>
          </a:xfrm>
        </p:grpSpPr>
        <p:sp>
          <p:nvSpPr>
            <p:cNvPr id="4" name="Freeform 4">
              <a:extLst>
                <a:ext uri="{FF2B5EF4-FFF2-40B4-BE49-F238E27FC236}">
                  <a16:creationId xmlns:a16="http://schemas.microsoft.com/office/drawing/2014/main" id="{F0D7C90A-67DB-AB90-C886-A1D5695AB07A}"/>
                </a:ext>
              </a:extLst>
            </p:cNvPr>
            <p:cNvSpPr/>
            <p:nvPr/>
          </p:nvSpPr>
          <p:spPr>
            <a:xfrm>
              <a:off x="0" y="0"/>
              <a:ext cx="1495010" cy="20069"/>
            </a:xfrm>
            <a:custGeom>
              <a:avLst/>
              <a:gdLst/>
              <a:ahLst/>
              <a:cxnLst/>
              <a:rect l="l" t="t" r="r" b="b"/>
              <a:pathLst>
                <a:path w="1495010" h="20069">
                  <a:moveTo>
                    <a:pt x="10035" y="0"/>
                  </a:moveTo>
                  <a:lnTo>
                    <a:pt x="1484976" y="0"/>
                  </a:lnTo>
                  <a:cubicBezTo>
                    <a:pt x="1487637" y="0"/>
                    <a:pt x="1490189" y="1057"/>
                    <a:pt x="1492071" y="2939"/>
                  </a:cubicBezTo>
                  <a:cubicBezTo>
                    <a:pt x="1493953" y="4821"/>
                    <a:pt x="1495010" y="7373"/>
                    <a:pt x="1495010" y="10035"/>
                  </a:cubicBezTo>
                  <a:lnTo>
                    <a:pt x="1495010" y="10035"/>
                  </a:lnTo>
                  <a:cubicBezTo>
                    <a:pt x="1495010" y="12696"/>
                    <a:pt x="1493953" y="15248"/>
                    <a:pt x="1492071" y="17130"/>
                  </a:cubicBezTo>
                  <a:cubicBezTo>
                    <a:pt x="1490189" y="19012"/>
                    <a:pt x="1487637" y="20069"/>
                    <a:pt x="1484976"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0"/>
            </a:gradFill>
          </p:spPr>
          <p:txBody>
            <a:bodyPr/>
            <a:lstStyle/>
            <a:p>
              <a:endParaRPr lang="es-CO"/>
            </a:p>
          </p:txBody>
        </p:sp>
        <p:sp>
          <p:nvSpPr>
            <p:cNvPr id="5" name="TextBox 5">
              <a:extLst>
                <a:ext uri="{FF2B5EF4-FFF2-40B4-BE49-F238E27FC236}">
                  <a16:creationId xmlns:a16="http://schemas.microsoft.com/office/drawing/2014/main" id="{16B1081E-F246-061B-0B95-86C05F8DB497}"/>
                </a:ext>
              </a:extLst>
            </p:cNvPr>
            <p:cNvSpPr txBox="1"/>
            <p:nvPr/>
          </p:nvSpPr>
          <p:spPr>
            <a:xfrm>
              <a:off x="0" y="-38100"/>
              <a:ext cx="1495010" cy="58169"/>
            </a:xfrm>
            <a:prstGeom prst="rect">
              <a:avLst/>
            </a:prstGeom>
          </p:spPr>
          <p:txBody>
            <a:bodyPr lIns="50800" tIns="50800" rIns="50800" bIns="50800" rtlCol="0" anchor="ctr"/>
            <a:lstStyle/>
            <a:p>
              <a:pPr algn="ctr">
                <a:lnSpc>
                  <a:spcPts val="2659"/>
                </a:lnSpc>
              </a:pPr>
              <a:endParaRPr/>
            </a:p>
          </p:txBody>
        </p:sp>
      </p:grpSp>
      <p:grpSp>
        <p:nvGrpSpPr>
          <p:cNvPr id="6" name="Group 6">
            <a:extLst>
              <a:ext uri="{FF2B5EF4-FFF2-40B4-BE49-F238E27FC236}">
                <a16:creationId xmlns:a16="http://schemas.microsoft.com/office/drawing/2014/main" id="{78D42D3B-B826-D89E-2640-0D162C9AF07A}"/>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C98D7701-0DDD-8161-FB83-0C3A931CE861}"/>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45A27585-9E69-EE4A-E863-A975ADFADA5A}"/>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4294B2A6-FEED-121E-5B36-ABF871808495}"/>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07949030-5273-2BFC-0DDD-DDA8384C9D5A}"/>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18178CB4-4ECF-0B4F-3BD9-619DDADCC826}"/>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37FB535E-2BA4-6739-7C82-711B7DFAADD9}"/>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3EDF6E23-B780-647B-A7C3-A08C34AF42E1}"/>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69E2FE08-304A-5FCA-40E4-774624BC60E2}"/>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36" name="TextBox 36">
            <a:extLst>
              <a:ext uri="{FF2B5EF4-FFF2-40B4-BE49-F238E27FC236}">
                <a16:creationId xmlns:a16="http://schemas.microsoft.com/office/drawing/2014/main" id="{E3E26267-CD8D-3465-586E-DDDA339F1464}"/>
              </a:ext>
            </a:extLst>
          </p:cNvPr>
          <p:cNvSpPr txBox="1"/>
          <p:nvPr/>
        </p:nvSpPr>
        <p:spPr>
          <a:xfrm>
            <a:off x="0" y="800100"/>
            <a:ext cx="7239000" cy="1359090"/>
          </a:xfrm>
          <a:prstGeom prst="rect">
            <a:avLst/>
          </a:prstGeom>
        </p:spPr>
        <p:txBody>
          <a:bodyPr wrap="square" lIns="0" tIns="0" rIns="0" bIns="0" rtlCol="0" anchor="t">
            <a:spAutoFit/>
          </a:bodyPr>
          <a:lstStyle/>
          <a:p>
            <a:pPr algn="ctr">
              <a:lnSpc>
                <a:spcPts val="5040"/>
              </a:lnSpc>
            </a:pPr>
            <a:r>
              <a:rPr lang="es-CO" sz="4400" b="1" dirty="0">
                <a:latin typeface="Poppins 1 Bold" panose="020B0604020202020204" charset="0"/>
                <a:cs typeface="Poppins 1 Bold" panose="020B0604020202020204" charset="0"/>
              </a:rPr>
              <a:t>En equipos analizar:</a:t>
            </a:r>
            <a:r>
              <a:rPr lang="es-CO" sz="6600" dirty="0">
                <a:latin typeface="Poppins 1 Bold" panose="020B0604020202020204" charset="0"/>
                <a:cs typeface="Poppins 1 Bold" panose="020B0604020202020204" charset="0"/>
              </a:rPr>
              <a:t> </a:t>
            </a:r>
            <a:br>
              <a:rPr lang="es-CO" sz="6600" dirty="0">
                <a:latin typeface="Poppins 1 Bold" panose="020B0604020202020204" charset="0"/>
                <a:cs typeface="Poppins 1 Bold" panose="020B0604020202020204" charset="0"/>
              </a:rPr>
            </a:br>
            <a:r>
              <a:rPr lang="es-MX" sz="6600" noProof="0" dirty="0">
                <a:solidFill>
                  <a:srgbClr val="1F1F1D"/>
                </a:solidFill>
                <a:latin typeface="Poppins 1 Bold" panose="020B0604020202020204" charset="0"/>
                <a:ea typeface="Poppins 2"/>
                <a:cs typeface="Poppins 1 Bold" panose="020B0604020202020204" charset="0"/>
                <a:sym typeface="Poppins 2"/>
              </a:rPr>
              <a:t> </a:t>
            </a:r>
            <a:endParaRPr lang="es-CO" sz="6600" noProof="0" dirty="0">
              <a:solidFill>
                <a:srgbClr val="1F1F1D"/>
              </a:solidFill>
              <a:latin typeface="Poppins 1 Bold" panose="020B0604020202020204" charset="0"/>
              <a:ea typeface="Poppins 2"/>
              <a:cs typeface="Poppins 1 Bold" panose="020B0604020202020204" charset="0"/>
              <a:sym typeface="Poppins 2"/>
            </a:endParaRPr>
          </a:p>
        </p:txBody>
      </p:sp>
      <p:sp>
        <p:nvSpPr>
          <p:cNvPr id="16" name="CuadroTexto 15">
            <a:extLst>
              <a:ext uri="{FF2B5EF4-FFF2-40B4-BE49-F238E27FC236}">
                <a16:creationId xmlns:a16="http://schemas.microsoft.com/office/drawing/2014/main" id="{08D8C214-7F44-4038-FD83-A18E14C6A824}"/>
              </a:ext>
            </a:extLst>
          </p:cNvPr>
          <p:cNvSpPr txBox="1"/>
          <p:nvPr/>
        </p:nvSpPr>
        <p:spPr>
          <a:xfrm>
            <a:off x="2204739" y="2563715"/>
            <a:ext cx="13878522" cy="830997"/>
          </a:xfrm>
          <a:prstGeom prst="rect">
            <a:avLst/>
          </a:prstGeom>
          <a:noFill/>
        </p:spPr>
        <p:txBody>
          <a:bodyPr wrap="square">
            <a:spAutoFit/>
          </a:bodyPr>
          <a:lstStyle/>
          <a:p>
            <a:pPr lvl="0"/>
            <a:endParaRPr lang="es-CO" sz="2400" dirty="0">
              <a:latin typeface="Poppins" panose="00000500000000000000" pitchFamily="2" charset="0"/>
              <a:cs typeface="Poppins" panose="00000500000000000000" pitchFamily="2" charset="0"/>
            </a:endParaRPr>
          </a:p>
          <a:p>
            <a:endParaRPr lang="es-CO" sz="2400" dirty="0">
              <a:latin typeface="Poppins" panose="00000500000000000000" pitchFamily="2" charset="0"/>
              <a:cs typeface="Poppins" panose="00000500000000000000" pitchFamily="2" charset="0"/>
            </a:endParaRPr>
          </a:p>
        </p:txBody>
      </p:sp>
      <p:sp>
        <p:nvSpPr>
          <p:cNvPr id="19" name="CuadroTexto 18">
            <a:extLst>
              <a:ext uri="{FF2B5EF4-FFF2-40B4-BE49-F238E27FC236}">
                <a16:creationId xmlns:a16="http://schemas.microsoft.com/office/drawing/2014/main" id="{13AD9C2D-548B-D5EE-C839-2425508A9D24}"/>
              </a:ext>
            </a:extLst>
          </p:cNvPr>
          <p:cNvSpPr txBox="1"/>
          <p:nvPr/>
        </p:nvSpPr>
        <p:spPr>
          <a:xfrm>
            <a:off x="1562100" y="3865912"/>
            <a:ext cx="15163800" cy="2308324"/>
          </a:xfrm>
          <a:prstGeom prst="rect">
            <a:avLst/>
          </a:prstGeom>
          <a:noFill/>
        </p:spPr>
        <p:txBody>
          <a:bodyPr wrap="square">
            <a:spAutoFit/>
          </a:bodyPr>
          <a:lstStyle/>
          <a:p>
            <a:pPr algn="just"/>
            <a:r>
              <a:rPr lang="es-ES" sz="3600" dirty="0"/>
              <a:t>Analizar cómo las condiciones de un proyecto de ingeniería de datos (complejidad técnica, tamaño de equipo, cumplimiento normativo, distribución, etc.) influyen en la elección y evolución de la </a:t>
            </a:r>
            <a:r>
              <a:rPr lang="es-ES" sz="3600" b="1" dirty="0"/>
              <a:t>metodología de gestión</a:t>
            </a:r>
            <a:r>
              <a:rPr lang="es-ES" sz="3600" dirty="0"/>
              <a:t> más adecuada.</a:t>
            </a:r>
            <a:endParaRPr lang="es-ES" sz="2800" dirty="0"/>
          </a:p>
        </p:txBody>
      </p:sp>
    </p:spTree>
    <p:extLst>
      <p:ext uri="{BB962C8B-B14F-4D97-AF65-F5344CB8AC3E}">
        <p14:creationId xmlns:p14="http://schemas.microsoft.com/office/powerpoint/2010/main" val="41717247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4CBEEB-D561-7D5B-1C62-D0742CD46785}"/>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37D1997E-B7EB-F977-9C07-DBB59BC26795}"/>
              </a:ext>
            </a:extLst>
          </p:cNvPr>
          <p:cNvSpPr>
            <a:spLocks noGrp="1"/>
          </p:cNvSpPr>
          <p:nvPr>
            <p:ph type="title"/>
          </p:nvPr>
        </p:nvSpPr>
        <p:spPr>
          <a:xfrm>
            <a:off x="457199" y="274638"/>
            <a:ext cx="17242971" cy="1143000"/>
          </a:xfrm>
        </p:spPr>
        <p:txBody>
          <a:bodyPr>
            <a:normAutofit/>
          </a:bodyPr>
          <a:lstStyle/>
          <a:p>
            <a:r>
              <a:rPr lang="es-ES" b="1" dirty="0"/>
              <a:t>Caso 1 — </a:t>
            </a:r>
            <a:r>
              <a:rPr lang="es-ES" b="1" i="1" dirty="0" err="1"/>
              <a:t>Feature</a:t>
            </a:r>
            <a:r>
              <a:rPr lang="es-ES" b="1" i="1" dirty="0"/>
              <a:t> Store corporativo</a:t>
            </a:r>
            <a:endParaRPr lang="es-ES" b="1" dirty="0"/>
          </a:p>
        </p:txBody>
      </p:sp>
      <p:sp>
        <p:nvSpPr>
          <p:cNvPr id="3" name="Marcador de texto 2">
            <a:extLst>
              <a:ext uri="{FF2B5EF4-FFF2-40B4-BE49-F238E27FC236}">
                <a16:creationId xmlns:a16="http://schemas.microsoft.com/office/drawing/2014/main" id="{82249EF7-C8E1-2664-D2D8-93943E076A54}"/>
              </a:ext>
            </a:extLst>
          </p:cNvPr>
          <p:cNvSpPr>
            <a:spLocks noGrp="1"/>
          </p:cNvSpPr>
          <p:nvPr>
            <p:ph type="body" idx="1"/>
          </p:nvPr>
        </p:nvSpPr>
        <p:spPr>
          <a:xfrm>
            <a:off x="457200" y="1600200"/>
            <a:ext cx="15358188" cy="7646437"/>
          </a:xfrm>
        </p:spPr>
        <p:txBody>
          <a:bodyPr>
            <a:normAutofit/>
          </a:bodyPr>
          <a:lstStyle/>
          <a:p>
            <a:r>
              <a:rPr lang="es-ES" b="1" dirty="0"/>
              <a:t>Condiciones originales (Agile adecuado):</a:t>
            </a:r>
            <a:endParaRPr lang="es-ES" dirty="0"/>
          </a:p>
          <a:p>
            <a:pPr lvl="1"/>
            <a:r>
              <a:rPr lang="es-ES" dirty="0" err="1"/>
              <a:t>Domain</a:t>
            </a:r>
            <a:r>
              <a:rPr lang="es-ES" dirty="0"/>
              <a:t> </a:t>
            </a:r>
            <a:r>
              <a:rPr lang="es-ES" dirty="0" err="1"/>
              <a:t>Complexity</a:t>
            </a:r>
            <a:r>
              <a:rPr lang="es-ES" dirty="0"/>
              <a:t>: media (reglas de negocio cambiantes).</a:t>
            </a:r>
          </a:p>
          <a:p>
            <a:pPr lvl="1"/>
            <a:r>
              <a:rPr lang="es-ES" dirty="0" err="1"/>
              <a:t>Technical</a:t>
            </a:r>
            <a:r>
              <a:rPr lang="es-ES" dirty="0"/>
              <a:t> </a:t>
            </a:r>
            <a:r>
              <a:rPr lang="es-ES" dirty="0" err="1"/>
              <a:t>Complexity</a:t>
            </a:r>
            <a:r>
              <a:rPr lang="es-ES" dirty="0"/>
              <a:t>: alta (integración de múltiples fuentes).</a:t>
            </a:r>
          </a:p>
          <a:p>
            <a:pPr lvl="1"/>
            <a:r>
              <a:rPr lang="es-ES" dirty="0" err="1"/>
              <a:t>Team</a:t>
            </a:r>
            <a:r>
              <a:rPr lang="es-ES" dirty="0"/>
              <a:t> </a:t>
            </a:r>
            <a:r>
              <a:rPr lang="es-ES" dirty="0" err="1"/>
              <a:t>Size</a:t>
            </a:r>
            <a:r>
              <a:rPr lang="es-ES" dirty="0"/>
              <a:t>: pequeño-medio (6–8 personas).</a:t>
            </a:r>
          </a:p>
          <a:p>
            <a:pPr lvl="1"/>
            <a:r>
              <a:rPr lang="es-ES" dirty="0" err="1"/>
              <a:t>Compliance</a:t>
            </a:r>
            <a:r>
              <a:rPr lang="es-ES" dirty="0"/>
              <a:t>: bajo.</a:t>
            </a:r>
          </a:p>
          <a:p>
            <a:pPr lvl="1"/>
            <a:r>
              <a:rPr lang="es-ES" dirty="0" err="1"/>
              <a:t>Distribution</a:t>
            </a:r>
            <a:r>
              <a:rPr lang="es-ES" dirty="0"/>
              <a:t>: local.</a:t>
            </a:r>
          </a:p>
          <a:p>
            <a:pPr marL="571500" lvl="1" indent="0">
              <a:buNone/>
            </a:pPr>
            <a:endParaRPr lang="es-ES" dirty="0"/>
          </a:p>
          <a:p>
            <a:r>
              <a:rPr lang="es-ES" b="1" dirty="0"/>
              <a:t>Metodología inicial:</a:t>
            </a:r>
            <a:r>
              <a:rPr lang="es-ES" dirty="0"/>
              <a:t> </a:t>
            </a:r>
            <a:r>
              <a:rPr lang="es-ES" i="1" dirty="0"/>
              <a:t>Agile (Scrum/Kanban)</a:t>
            </a:r>
            <a:r>
              <a:rPr lang="es-ES" dirty="0"/>
              <a:t> — Entregas iterativas y </a:t>
            </a:r>
            <a:r>
              <a:rPr lang="es-ES" dirty="0" err="1"/>
              <a:t>feedback</a:t>
            </a:r>
            <a:r>
              <a:rPr lang="es-ES" dirty="0"/>
              <a:t> continuo.</a:t>
            </a:r>
          </a:p>
          <a:p>
            <a:endParaRPr lang="es-ES" dirty="0"/>
          </a:p>
          <a:p>
            <a:r>
              <a:rPr lang="es-ES" b="1" dirty="0"/>
              <a:t>Cambio de condiciones:</a:t>
            </a:r>
            <a:endParaRPr lang="es-ES" dirty="0"/>
          </a:p>
          <a:p>
            <a:pPr lvl="1"/>
            <a:r>
              <a:rPr lang="es-ES" dirty="0"/>
              <a:t>El equipo crece a 40 personas (</a:t>
            </a:r>
            <a:r>
              <a:rPr lang="es-ES" dirty="0" err="1"/>
              <a:t>Team</a:t>
            </a:r>
            <a:r>
              <a:rPr lang="es-ES" dirty="0"/>
              <a:t> </a:t>
            </a:r>
            <a:r>
              <a:rPr lang="es-ES" dirty="0" err="1"/>
              <a:t>Size</a:t>
            </a:r>
            <a:r>
              <a:rPr lang="es-ES" dirty="0"/>
              <a:t> ↑).</a:t>
            </a:r>
          </a:p>
          <a:p>
            <a:pPr lvl="1"/>
            <a:r>
              <a:rPr lang="es-ES" dirty="0"/>
              <a:t>Se distribuye entre Colombia, Panamá y España (</a:t>
            </a:r>
            <a:r>
              <a:rPr lang="es-ES" dirty="0" err="1"/>
              <a:t>Geographic</a:t>
            </a:r>
            <a:r>
              <a:rPr lang="es-ES" dirty="0"/>
              <a:t> </a:t>
            </a:r>
            <a:r>
              <a:rPr lang="es-ES" dirty="0" err="1"/>
              <a:t>Distribution</a:t>
            </a:r>
            <a:r>
              <a:rPr lang="es-ES" dirty="0"/>
              <a:t> ↑).</a:t>
            </a:r>
          </a:p>
          <a:p>
            <a:pPr lvl="1"/>
            <a:r>
              <a:rPr lang="es-ES" dirty="0"/>
              <a:t>Se deben coordinar </a:t>
            </a:r>
            <a:r>
              <a:rPr lang="es-ES" dirty="0" err="1"/>
              <a:t>squads</a:t>
            </a:r>
            <a:r>
              <a:rPr lang="es-ES" dirty="0"/>
              <a:t> de ingestión, modelado y </a:t>
            </a:r>
            <a:r>
              <a:rPr lang="es-ES" dirty="0" err="1"/>
              <a:t>serving</a:t>
            </a:r>
            <a:r>
              <a:rPr lang="es-ES" dirty="0"/>
              <a:t>.</a:t>
            </a:r>
          </a:p>
          <a:p>
            <a:endParaRPr lang="es-CO" dirty="0"/>
          </a:p>
        </p:txBody>
      </p:sp>
      <p:sp>
        <p:nvSpPr>
          <p:cNvPr id="4" name="Google Shape;158;p3">
            <a:extLst>
              <a:ext uri="{FF2B5EF4-FFF2-40B4-BE49-F238E27FC236}">
                <a16:creationId xmlns:a16="http://schemas.microsoft.com/office/drawing/2014/main" id="{FDC0A613-993D-B5E3-298E-A0CDD4064783}"/>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5" name="Google Shape;159;p3">
            <a:extLst>
              <a:ext uri="{FF2B5EF4-FFF2-40B4-BE49-F238E27FC236}">
                <a16:creationId xmlns:a16="http://schemas.microsoft.com/office/drawing/2014/main" id="{F0520FF7-E3CC-00DB-D9CB-3A0DCFE9132D}"/>
              </a:ext>
            </a:extLst>
          </p:cNvPr>
          <p:cNvGrpSpPr/>
          <p:nvPr/>
        </p:nvGrpSpPr>
        <p:grpSpPr>
          <a:xfrm>
            <a:off x="17896105" y="-144661"/>
            <a:ext cx="454222" cy="10431661"/>
            <a:chOff x="0" y="-192881"/>
            <a:chExt cx="605630" cy="13908881"/>
          </a:xfrm>
        </p:grpSpPr>
        <p:grpSp>
          <p:nvGrpSpPr>
            <p:cNvPr id="6" name="Google Shape;160;p3">
              <a:extLst>
                <a:ext uri="{FF2B5EF4-FFF2-40B4-BE49-F238E27FC236}">
                  <a16:creationId xmlns:a16="http://schemas.microsoft.com/office/drawing/2014/main" id="{B9FA6E52-8853-4002-C106-DF0EEB54E896}"/>
                </a:ext>
              </a:extLst>
            </p:cNvPr>
            <p:cNvGrpSpPr/>
            <p:nvPr/>
          </p:nvGrpSpPr>
          <p:grpSpPr>
            <a:xfrm>
              <a:off x="77114" y="-192881"/>
              <a:ext cx="444500" cy="13908881"/>
              <a:chOff x="0" y="-38100"/>
              <a:chExt cx="87802" cy="2747433"/>
            </a:xfrm>
          </p:grpSpPr>
          <p:sp>
            <p:nvSpPr>
              <p:cNvPr id="12" name="Google Shape;161;p3">
                <a:extLst>
                  <a:ext uri="{FF2B5EF4-FFF2-40B4-BE49-F238E27FC236}">
                    <a16:creationId xmlns:a16="http://schemas.microsoft.com/office/drawing/2014/main" id="{A4BC44B8-43DB-4B39-7AA4-54F2248165EE}"/>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2;p3">
                <a:extLst>
                  <a:ext uri="{FF2B5EF4-FFF2-40B4-BE49-F238E27FC236}">
                    <a16:creationId xmlns:a16="http://schemas.microsoft.com/office/drawing/2014/main" id="{411BBEEC-A623-8053-D132-E106B4A712FB}"/>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163;p3">
              <a:extLst>
                <a:ext uri="{FF2B5EF4-FFF2-40B4-BE49-F238E27FC236}">
                  <a16:creationId xmlns:a16="http://schemas.microsoft.com/office/drawing/2014/main" id="{58066E28-354E-29E7-F4BD-6F0B717DB151}"/>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64;p3">
              <a:extLst>
                <a:ext uri="{FF2B5EF4-FFF2-40B4-BE49-F238E27FC236}">
                  <a16:creationId xmlns:a16="http://schemas.microsoft.com/office/drawing/2014/main" id="{1BCD20B0-2954-1F12-DFF9-7619AEE3C58F}"/>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 name="Google Shape;165;p3">
              <a:extLst>
                <a:ext uri="{FF2B5EF4-FFF2-40B4-BE49-F238E27FC236}">
                  <a16:creationId xmlns:a16="http://schemas.microsoft.com/office/drawing/2014/main" id="{1BDE5A13-4B0A-3606-038E-974D5379051E}"/>
                </a:ext>
              </a:extLst>
            </p:cNvPr>
            <p:cNvGrpSpPr/>
            <p:nvPr/>
          </p:nvGrpSpPr>
          <p:grpSpPr>
            <a:xfrm rot="1460314">
              <a:off x="4969" y="749085"/>
              <a:ext cx="595692" cy="152572"/>
              <a:chOff x="0" y="-38100"/>
              <a:chExt cx="1355149" cy="347089"/>
            </a:xfrm>
          </p:grpSpPr>
          <p:sp>
            <p:nvSpPr>
              <p:cNvPr id="10" name="Google Shape;166;p3">
                <a:extLst>
                  <a:ext uri="{FF2B5EF4-FFF2-40B4-BE49-F238E27FC236}">
                    <a16:creationId xmlns:a16="http://schemas.microsoft.com/office/drawing/2014/main" id="{7A7D9918-9B18-A025-019B-265D1D3820A8}"/>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5C38B845-D136-680E-8522-EFACB4DFB32A}"/>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26397636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59601-FEA7-8ABA-B0EE-E1A4B2235272}"/>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7507EF2-6F92-427D-7F35-F81943B0A602}"/>
              </a:ext>
            </a:extLst>
          </p:cNvPr>
          <p:cNvSpPr>
            <a:spLocks noGrp="1"/>
          </p:cNvSpPr>
          <p:nvPr>
            <p:ph type="title"/>
          </p:nvPr>
        </p:nvSpPr>
        <p:spPr>
          <a:xfrm>
            <a:off x="457199" y="274638"/>
            <a:ext cx="17242971" cy="1143000"/>
          </a:xfrm>
        </p:spPr>
        <p:txBody>
          <a:bodyPr>
            <a:normAutofit/>
          </a:bodyPr>
          <a:lstStyle/>
          <a:p>
            <a:r>
              <a:rPr lang="es-ES" b="1" dirty="0"/>
              <a:t>Caso 2 — </a:t>
            </a:r>
            <a:r>
              <a:rPr lang="es-ES" b="1" i="1" dirty="0"/>
              <a:t>Migración de Data </a:t>
            </a:r>
            <a:r>
              <a:rPr lang="es-ES" b="1" i="1" dirty="0" err="1"/>
              <a:t>Warehouse</a:t>
            </a:r>
            <a:endParaRPr lang="es-ES" b="1" dirty="0"/>
          </a:p>
        </p:txBody>
      </p:sp>
      <p:sp>
        <p:nvSpPr>
          <p:cNvPr id="3" name="Marcador de texto 2">
            <a:extLst>
              <a:ext uri="{FF2B5EF4-FFF2-40B4-BE49-F238E27FC236}">
                <a16:creationId xmlns:a16="http://schemas.microsoft.com/office/drawing/2014/main" id="{42DA520F-EECB-2724-7688-A55D7F05E337}"/>
              </a:ext>
            </a:extLst>
          </p:cNvPr>
          <p:cNvSpPr>
            <a:spLocks noGrp="1"/>
          </p:cNvSpPr>
          <p:nvPr>
            <p:ph type="body" idx="1"/>
          </p:nvPr>
        </p:nvSpPr>
        <p:spPr>
          <a:xfrm>
            <a:off x="457200" y="1600200"/>
            <a:ext cx="15358188" cy="7646437"/>
          </a:xfrm>
        </p:spPr>
        <p:txBody>
          <a:bodyPr>
            <a:normAutofit/>
          </a:bodyPr>
          <a:lstStyle/>
          <a:p>
            <a:r>
              <a:rPr lang="es-ES" b="1" dirty="0"/>
              <a:t>Condiciones originales (</a:t>
            </a:r>
            <a:r>
              <a:rPr lang="es-ES" b="1" dirty="0" err="1"/>
              <a:t>Waterfall</a:t>
            </a:r>
            <a:r>
              <a:rPr lang="es-ES" b="1" dirty="0"/>
              <a:t> adecuado):</a:t>
            </a:r>
            <a:endParaRPr lang="es-ES" dirty="0"/>
          </a:p>
          <a:p>
            <a:pPr lvl="1"/>
            <a:r>
              <a:rPr lang="es-ES" dirty="0" err="1"/>
              <a:t>Domain</a:t>
            </a:r>
            <a:r>
              <a:rPr lang="es-ES" dirty="0"/>
              <a:t> </a:t>
            </a:r>
            <a:r>
              <a:rPr lang="es-ES" dirty="0" err="1"/>
              <a:t>Complexity</a:t>
            </a:r>
            <a:r>
              <a:rPr lang="es-ES" dirty="0"/>
              <a:t>: baja (definido desde el inicio).</a:t>
            </a:r>
          </a:p>
          <a:p>
            <a:pPr lvl="1"/>
            <a:r>
              <a:rPr lang="es-ES" dirty="0" err="1"/>
              <a:t>Technical</a:t>
            </a:r>
            <a:r>
              <a:rPr lang="es-ES" dirty="0"/>
              <a:t> </a:t>
            </a:r>
            <a:r>
              <a:rPr lang="es-ES" dirty="0" err="1"/>
              <a:t>Complexity</a:t>
            </a:r>
            <a:r>
              <a:rPr lang="es-ES" dirty="0"/>
              <a:t>: media.</a:t>
            </a:r>
          </a:p>
          <a:p>
            <a:pPr lvl="1"/>
            <a:r>
              <a:rPr lang="es-ES" dirty="0" err="1"/>
              <a:t>Compliance</a:t>
            </a:r>
            <a:r>
              <a:rPr lang="es-ES" dirty="0"/>
              <a:t>: muy alta (financiera).</a:t>
            </a:r>
          </a:p>
          <a:p>
            <a:pPr lvl="1"/>
            <a:r>
              <a:rPr lang="es-ES" dirty="0" err="1"/>
              <a:t>Team</a:t>
            </a:r>
            <a:r>
              <a:rPr lang="es-ES" dirty="0"/>
              <a:t> </a:t>
            </a:r>
            <a:r>
              <a:rPr lang="es-ES" dirty="0" err="1"/>
              <a:t>Size</a:t>
            </a:r>
            <a:r>
              <a:rPr lang="es-ES" dirty="0"/>
              <a:t>: mediano.</a:t>
            </a:r>
          </a:p>
          <a:p>
            <a:pPr lvl="1"/>
            <a:r>
              <a:rPr lang="es-ES" dirty="0" err="1"/>
              <a:t>Geographic</a:t>
            </a:r>
            <a:r>
              <a:rPr lang="es-ES" dirty="0"/>
              <a:t> </a:t>
            </a:r>
            <a:r>
              <a:rPr lang="es-ES" dirty="0" err="1"/>
              <a:t>Distribution</a:t>
            </a:r>
            <a:r>
              <a:rPr lang="es-ES" dirty="0"/>
              <a:t>: baja.</a:t>
            </a:r>
          </a:p>
          <a:p>
            <a:pPr lvl="1"/>
            <a:endParaRPr lang="es-ES" dirty="0"/>
          </a:p>
          <a:p>
            <a:pPr marL="114300" indent="0">
              <a:buNone/>
            </a:pPr>
            <a:r>
              <a:rPr lang="es-ES" b="1" dirty="0"/>
              <a:t>Metodología inicial:</a:t>
            </a:r>
            <a:r>
              <a:rPr lang="es-ES" dirty="0"/>
              <a:t> </a:t>
            </a:r>
            <a:r>
              <a:rPr lang="es-ES" i="1" dirty="0" err="1"/>
              <a:t>Waterfall</a:t>
            </a:r>
            <a:r>
              <a:rPr lang="es-ES" dirty="0"/>
              <a:t> — Plan rígido, fases secuenciales.</a:t>
            </a:r>
          </a:p>
          <a:p>
            <a:pPr marL="114300" indent="0">
              <a:buNone/>
            </a:pPr>
            <a:endParaRPr lang="es-ES" dirty="0"/>
          </a:p>
          <a:p>
            <a:r>
              <a:rPr lang="es-ES" b="1" dirty="0"/>
              <a:t>Cambio de condiciones:</a:t>
            </a:r>
            <a:endParaRPr lang="es-ES" dirty="0"/>
          </a:p>
          <a:p>
            <a:pPr lvl="1"/>
            <a:r>
              <a:rPr lang="es-ES" dirty="0"/>
              <a:t>Se incluyen fuentes nuevas con estructuras no documentadas (</a:t>
            </a:r>
            <a:r>
              <a:rPr lang="es-ES" dirty="0" err="1"/>
              <a:t>Domain</a:t>
            </a:r>
            <a:r>
              <a:rPr lang="es-ES" dirty="0"/>
              <a:t> </a:t>
            </a:r>
            <a:r>
              <a:rPr lang="es-ES" dirty="0" err="1"/>
              <a:t>Complexity</a:t>
            </a:r>
            <a:r>
              <a:rPr lang="es-ES" dirty="0"/>
              <a:t> ↑).</a:t>
            </a:r>
          </a:p>
          <a:p>
            <a:pPr lvl="1"/>
            <a:r>
              <a:rPr lang="es-ES" dirty="0"/>
              <a:t>Surgen dependencias con analítica en paralelo (</a:t>
            </a:r>
            <a:r>
              <a:rPr lang="es-ES" dirty="0" err="1"/>
              <a:t>Organizational</a:t>
            </a:r>
            <a:r>
              <a:rPr lang="es-ES" dirty="0"/>
              <a:t> </a:t>
            </a:r>
            <a:r>
              <a:rPr lang="es-ES" dirty="0" err="1"/>
              <a:t>Distribution</a:t>
            </a:r>
            <a:r>
              <a:rPr lang="es-ES" dirty="0"/>
              <a:t> ↑).</a:t>
            </a:r>
          </a:p>
          <a:p>
            <a:pPr lvl="1"/>
            <a:r>
              <a:rPr lang="es-ES" dirty="0"/>
              <a:t>El negocio pide entregas parciales para pruebas tempranas.</a:t>
            </a:r>
          </a:p>
          <a:p>
            <a:endParaRPr lang="es-CO" dirty="0"/>
          </a:p>
        </p:txBody>
      </p:sp>
      <p:sp>
        <p:nvSpPr>
          <p:cNvPr id="4" name="Google Shape;158;p3">
            <a:extLst>
              <a:ext uri="{FF2B5EF4-FFF2-40B4-BE49-F238E27FC236}">
                <a16:creationId xmlns:a16="http://schemas.microsoft.com/office/drawing/2014/main" id="{FEADC5F1-E49E-5FB4-1DE6-BCBFE73EDD49}"/>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5" name="Google Shape;159;p3">
            <a:extLst>
              <a:ext uri="{FF2B5EF4-FFF2-40B4-BE49-F238E27FC236}">
                <a16:creationId xmlns:a16="http://schemas.microsoft.com/office/drawing/2014/main" id="{DAEC4482-CF6F-B45B-55F1-31F62D1492C0}"/>
              </a:ext>
            </a:extLst>
          </p:cNvPr>
          <p:cNvGrpSpPr/>
          <p:nvPr/>
        </p:nvGrpSpPr>
        <p:grpSpPr>
          <a:xfrm>
            <a:off x="17896105" y="-144661"/>
            <a:ext cx="454222" cy="10431661"/>
            <a:chOff x="0" y="-192881"/>
            <a:chExt cx="605630" cy="13908881"/>
          </a:xfrm>
        </p:grpSpPr>
        <p:grpSp>
          <p:nvGrpSpPr>
            <p:cNvPr id="6" name="Google Shape;160;p3">
              <a:extLst>
                <a:ext uri="{FF2B5EF4-FFF2-40B4-BE49-F238E27FC236}">
                  <a16:creationId xmlns:a16="http://schemas.microsoft.com/office/drawing/2014/main" id="{F5C8EF66-BCE4-97C7-D606-A2F8A36D1982}"/>
                </a:ext>
              </a:extLst>
            </p:cNvPr>
            <p:cNvGrpSpPr/>
            <p:nvPr/>
          </p:nvGrpSpPr>
          <p:grpSpPr>
            <a:xfrm>
              <a:off x="77114" y="-192881"/>
              <a:ext cx="444500" cy="13908881"/>
              <a:chOff x="0" y="-38100"/>
              <a:chExt cx="87802" cy="2747433"/>
            </a:xfrm>
          </p:grpSpPr>
          <p:sp>
            <p:nvSpPr>
              <p:cNvPr id="12" name="Google Shape;161;p3">
                <a:extLst>
                  <a:ext uri="{FF2B5EF4-FFF2-40B4-BE49-F238E27FC236}">
                    <a16:creationId xmlns:a16="http://schemas.microsoft.com/office/drawing/2014/main" id="{74D8A22E-9E84-FE4E-45DE-A8950B64F752}"/>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2;p3">
                <a:extLst>
                  <a:ext uri="{FF2B5EF4-FFF2-40B4-BE49-F238E27FC236}">
                    <a16:creationId xmlns:a16="http://schemas.microsoft.com/office/drawing/2014/main" id="{A9C8E1BE-FAFC-6F2E-9A19-B413C4180B8D}"/>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163;p3">
              <a:extLst>
                <a:ext uri="{FF2B5EF4-FFF2-40B4-BE49-F238E27FC236}">
                  <a16:creationId xmlns:a16="http://schemas.microsoft.com/office/drawing/2014/main" id="{DDE5FF9D-B682-D9CB-6CEA-4F5F807F8F2F}"/>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64;p3">
              <a:extLst>
                <a:ext uri="{FF2B5EF4-FFF2-40B4-BE49-F238E27FC236}">
                  <a16:creationId xmlns:a16="http://schemas.microsoft.com/office/drawing/2014/main" id="{9AEA6BB1-A369-1513-2E1A-05EE1D29544C}"/>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 name="Google Shape;165;p3">
              <a:extLst>
                <a:ext uri="{FF2B5EF4-FFF2-40B4-BE49-F238E27FC236}">
                  <a16:creationId xmlns:a16="http://schemas.microsoft.com/office/drawing/2014/main" id="{8A780402-E3A7-EF1F-1575-FF04114BBDA6}"/>
                </a:ext>
              </a:extLst>
            </p:cNvPr>
            <p:cNvGrpSpPr/>
            <p:nvPr/>
          </p:nvGrpSpPr>
          <p:grpSpPr>
            <a:xfrm rot="1460314">
              <a:off x="4969" y="749085"/>
              <a:ext cx="595692" cy="152572"/>
              <a:chOff x="0" y="-38100"/>
              <a:chExt cx="1355149" cy="347089"/>
            </a:xfrm>
          </p:grpSpPr>
          <p:sp>
            <p:nvSpPr>
              <p:cNvPr id="10" name="Google Shape;166;p3">
                <a:extLst>
                  <a:ext uri="{FF2B5EF4-FFF2-40B4-BE49-F238E27FC236}">
                    <a16:creationId xmlns:a16="http://schemas.microsoft.com/office/drawing/2014/main" id="{37B3EB23-5771-5F49-A952-059E55E2C117}"/>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E45EAAA3-0B6A-068E-B30D-4016EEE85FEC}"/>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4495129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612BCA-AB09-5832-68ED-3D2114057A6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96B3D2D-1A6E-4AE4-66FB-DF381531EDDA}"/>
              </a:ext>
            </a:extLst>
          </p:cNvPr>
          <p:cNvSpPr>
            <a:spLocks noGrp="1"/>
          </p:cNvSpPr>
          <p:nvPr>
            <p:ph type="title"/>
          </p:nvPr>
        </p:nvSpPr>
        <p:spPr>
          <a:xfrm>
            <a:off x="457199" y="274638"/>
            <a:ext cx="17242971" cy="1143000"/>
          </a:xfrm>
        </p:spPr>
        <p:txBody>
          <a:bodyPr>
            <a:normAutofit/>
          </a:bodyPr>
          <a:lstStyle/>
          <a:p>
            <a:r>
              <a:rPr lang="es-ES" b="1" dirty="0"/>
              <a:t>Caso 3 — </a:t>
            </a:r>
            <a:r>
              <a:rPr lang="es-ES" b="1" i="1" dirty="0"/>
              <a:t>Optimización Lean de pipelines ETL</a:t>
            </a:r>
            <a:endParaRPr lang="es-ES" b="1" dirty="0"/>
          </a:p>
        </p:txBody>
      </p:sp>
      <p:sp>
        <p:nvSpPr>
          <p:cNvPr id="3" name="Marcador de texto 2">
            <a:extLst>
              <a:ext uri="{FF2B5EF4-FFF2-40B4-BE49-F238E27FC236}">
                <a16:creationId xmlns:a16="http://schemas.microsoft.com/office/drawing/2014/main" id="{685F6F6F-CC3F-BC3A-2E7B-336E323E6CF2}"/>
              </a:ext>
            </a:extLst>
          </p:cNvPr>
          <p:cNvSpPr>
            <a:spLocks noGrp="1"/>
          </p:cNvSpPr>
          <p:nvPr>
            <p:ph type="body" idx="1"/>
          </p:nvPr>
        </p:nvSpPr>
        <p:spPr>
          <a:xfrm>
            <a:off x="457200" y="1600200"/>
            <a:ext cx="15358188" cy="7646437"/>
          </a:xfrm>
        </p:spPr>
        <p:txBody>
          <a:bodyPr>
            <a:normAutofit/>
          </a:bodyPr>
          <a:lstStyle/>
          <a:p>
            <a:r>
              <a:rPr lang="es-ES" b="1" dirty="0"/>
              <a:t>Condiciones originales (Lean adecuado):</a:t>
            </a:r>
            <a:endParaRPr lang="es-ES" dirty="0"/>
          </a:p>
          <a:p>
            <a:pPr lvl="1"/>
            <a:r>
              <a:rPr lang="es-ES" dirty="0" err="1"/>
              <a:t>Domain</a:t>
            </a:r>
            <a:r>
              <a:rPr lang="es-ES" dirty="0"/>
              <a:t> </a:t>
            </a:r>
            <a:r>
              <a:rPr lang="es-ES" dirty="0" err="1"/>
              <a:t>Complexity</a:t>
            </a:r>
            <a:r>
              <a:rPr lang="es-ES" dirty="0"/>
              <a:t>: baja.</a:t>
            </a:r>
          </a:p>
          <a:p>
            <a:pPr lvl="1"/>
            <a:r>
              <a:rPr lang="es-ES" dirty="0" err="1"/>
              <a:t>Technical</a:t>
            </a:r>
            <a:r>
              <a:rPr lang="es-ES" dirty="0"/>
              <a:t> </a:t>
            </a:r>
            <a:r>
              <a:rPr lang="es-ES" dirty="0" err="1"/>
              <a:t>Complexity</a:t>
            </a:r>
            <a:r>
              <a:rPr lang="es-ES" dirty="0"/>
              <a:t>: media.</a:t>
            </a:r>
          </a:p>
          <a:p>
            <a:pPr lvl="1"/>
            <a:r>
              <a:rPr lang="es-ES" dirty="0" err="1"/>
              <a:t>Compliance</a:t>
            </a:r>
            <a:r>
              <a:rPr lang="es-ES" dirty="0"/>
              <a:t>: bajo.</a:t>
            </a:r>
          </a:p>
          <a:p>
            <a:pPr lvl="1"/>
            <a:r>
              <a:rPr lang="es-ES" dirty="0" err="1"/>
              <a:t>Team</a:t>
            </a:r>
            <a:r>
              <a:rPr lang="es-ES" dirty="0"/>
              <a:t> </a:t>
            </a:r>
            <a:r>
              <a:rPr lang="es-ES" dirty="0" err="1"/>
              <a:t>Size</a:t>
            </a:r>
            <a:r>
              <a:rPr lang="es-ES" dirty="0"/>
              <a:t>: pequeño.</a:t>
            </a:r>
          </a:p>
          <a:p>
            <a:pPr lvl="1"/>
            <a:r>
              <a:rPr lang="es-ES" dirty="0" err="1"/>
              <a:t>Distribution</a:t>
            </a:r>
            <a:r>
              <a:rPr lang="es-ES" dirty="0"/>
              <a:t>: local.</a:t>
            </a:r>
          </a:p>
          <a:p>
            <a:pPr lvl="1"/>
            <a:endParaRPr lang="es-ES" dirty="0"/>
          </a:p>
          <a:p>
            <a:pPr marL="114300" indent="0">
              <a:buNone/>
            </a:pPr>
            <a:r>
              <a:rPr lang="es-ES" b="1" dirty="0"/>
              <a:t>Metodología inicial:</a:t>
            </a:r>
            <a:r>
              <a:rPr lang="es-ES" dirty="0"/>
              <a:t> </a:t>
            </a:r>
            <a:r>
              <a:rPr lang="es-ES" i="1" dirty="0"/>
              <a:t>Lean Agile</a:t>
            </a:r>
            <a:r>
              <a:rPr lang="es-ES" dirty="0"/>
              <a:t> — mejora continua, reducción de desperdicio.</a:t>
            </a:r>
          </a:p>
          <a:p>
            <a:pPr marL="114300" indent="0">
              <a:buNone/>
            </a:pPr>
            <a:endParaRPr lang="es-ES" dirty="0"/>
          </a:p>
          <a:p>
            <a:r>
              <a:rPr lang="es-ES" b="1" dirty="0"/>
              <a:t>Cambio de condiciones:</a:t>
            </a:r>
            <a:endParaRPr lang="es-ES" dirty="0"/>
          </a:p>
          <a:p>
            <a:pPr lvl="1"/>
            <a:r>
              <a:rPr lang="es-ES" dirty="0"/>
              <a:t>Se integran equipos de infraestructura y seguridad (</a:t>
            </a:r>
            <a:r>
              <a:rPr lang="es-ES" dirty="0" err="1"/>
              <a:t>Organizational</a:t>
            </a:r>
            <a:r>
              <a:rPr lang="es-ES" dirty="0"/>
              <a:t> </a:t>
            </a:r>
            <a:r>
              <a:rPr lang="es-ES" dirty="0" err="1"/>
              <a:t>Distribution</a:t>
            </a:r>
            <a:r>
              <a:rPr lang="es-ES" dirty="0"/>
              <a:t> ↑).</a:t>
            </a:r>
          </a:p>
          <a:p>
            <a:pPr lvl="1"/>
            <a:r>
              <a:rPr lang="es-ES" dirty="0"/>
              <a:t>Se descubren dependencias cruzadas y reentrenamiento de modelos </a:t>
            </a:r>
            <a:r>
              <a:rPr lang="es-ES" dirty="0" err="1"/>
              <a:t>downstream</a:t>
            </a:r>
            <a:r>
              <a:rPr lang="es-ES" dirty="0"/>
              <a:t> (</a:t>
            </a:r>
            <a:r>
              <a:rPr lang="es-ES" dirty="0" err="1"/>
              <a:t>Technical</a:t>
            </a:r>
            <a:r>
              <a:rPr lang="es-ES" dirty="0"/>
              <a:t> </a:t>
            </a:r>
            <a:r>
              <a:rPr lang="es-ES" dirty="0" err="1"/>
              <a:t>Complexity</a:t>
            </a:r>
            <a:r>
              <a:rPr lang="es-ES" dirty="0"/>
              <a:t> ↑ ↑).</a:t>
            </a:r>
          </a:p>
          <a:p>
            <a:pPr lvl="1"/>
            <a:r>
              <a:rPr lang="es-ES" dirty="0"/>
              <a:t>La organización exige </a:t>
            </a:r>
            <a:r>
              <a:rPr lang="es-ES" dirty="0" err="1"/>
              <a:t>dashboards</a:t>
            </a:r>
            <a:r>
              <a:rPr lang="es-ES" dirty="0"/>
              <a:t> de progreso y entregas visibles.</a:t>
            </a:r>
          </a:p>
          <a:p>
            <a:endParaRPr lang="es-CO" dirty="0"/>
          </a:p>
        </p:txBody>
      </p:sp>
      <p:sp>
        <p:nvSpPr>
          <p:cNvPr id="4" name="Google Shape;158;p3">
            <a:extLst>
              <a:ext uri="{FF2B5EF4-FFF2-40B4-BE49-F238E27FC236}">
                <a16:creationId xmlns:a16="http://schemas.microsoft.com/office/drawing/2014/main" id="{9A34F5BD-20DD-9467-D2C6-9242D201D9AB}"/>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5" name="Google Shape;159;p3">
            <a:extLst>
              <a:ext uri="{FF2B5EF4-FFF2-40B4-BE49-F238E27FC236}">
                <a16:creationId xmlns:a16="http://schemas.microsoft.com/office/drawing/2014/main" id="{0276C257-8155-D7F8-0101-F778323B3B46}"/>
              </a:ext>
            </a:extLst>
          </p:cNvPr>
          <p:cNvGrpSpPr/>
          <p:nvPr/>
        </p:nvGrpSpPr>
        <p:grpSpPr>
          <a:xfrm>
            <a:off x="17896105" y="-144661"/>
            <a:ext cx="454222" cy="10431661"/>
            <a:chOff x="0" y="-192881"/>
            <a:chExt cx="605630" cy="13908881"/>
          </a:xfrm>
        </p:grpSpPr>
        <p:grpSp>
          <p:nvGrpSpPr>
            <p:cNvPr id="6" name="Google Shape;160;p3">
              <a:extLst>
                <a:ext uri="{FF2B5EF4-FFF2-40B4-BE49-F238E27FC236}">
                  <a16:creationId xmlns:a16="http://schemas.microsoft.com/office/drawing/2014/main" id="{16345044-6FFF-5D1F-106C-446D14941878}"/>
                </a:ext>
              </a:extLst>
            </p:cNvPr>
            <p:cNvGrpSpPr/>
            <p:nvPr/>
          </p:nvGrpSpPr>
          <p:grpSpPr>
            <a:xfrm>
              <a:off x="77114" y="-192881"/>
              <a:ext cx="444500" cy="13908881"/>
              <a:chOff x="0" y="-38100"/>
              <a:chExt cx="87802" cy="2747433"/>
            </a:xfrm>
          </p:grpSpPr>
          <p:sp>
            <p:nvSpPr>
              <p:cNvPr id="12" name="Google Shape;161;p3">
                <a:extLst>
                  <a:ext uri="{FF2B5EF4-FFF2-40B4-BE49-F238E27FC236}">
                    <a16:creationId xmlns:a16="http://schemas.microsoft.com/office/drawing/2014/main" id="{B68C3AD1-0233-4B8F-8521-062AD844AF82}"/>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2;p3">
                <a:extLst>
                  <a:ext uri="{FF2B5EF4-FFF2-40B4-BE49-F238E27FC236}">
                    <a16:creationId xmlns:a16="http://schemas.microsoft.com/office/drawing/2014/main" id="{F8ADC98C-552C-EA61-C0A7-B7A9C02247CD}"/>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163;p3">
              <a:extLst>
                <a:ext uri="{FF2B5EF4-FFF2-40B4-BE49-F238E27FC236}">
                  <a16:creationId xmlns:a16="http://schemas.microsoft.com/office/drawing/2014/main" id="{5C015FA4-371B-E146-48AE-4B9DAFC46105}"/>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64;p3">
              <a:extLst>
                <a:ext uri="{FF2B5EF4-FFF2-40B4-BE49-F238E27FC236}">
                  <a16:creationId xmlns:a16="http://schemas.microsoft.com/office/drawing/2014/main" id="{07F8B36C-4B8C-53AC-E56E-18CB4D5602B5}"/>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 name="Google Shape;165;p3">
              <a:extLst>
                <a:ext uri="{FF2B5EF4-FFF2-40B4-BE49-F238E27FC236}">
                  <a16:creationId xmlns:a16="http://schemas.microsoft.com/office/drawing/2014/main" id="{D065D61F-B49B-A632-FD50-7C430F53ED08}"/>
                </a:ext>
              </a:extLst>
            </p:cNvPr>
            <p:cNvGrpSpPr/>
            <p:nvPr/>
          </p:nvGrpSpPr>
          <p:grpSpPr>
            <a:xfrm rot="1460314">
              <a:off x="4969" y="749085"/>
              <a:ext cx="595692" cy="152572"/>
              <a:chOff x="0" y="-38100"/>
              <a:chExt cx="1355149" cy="347089"/>
            </a:xfrm>
          </p:grpSpPr>
          <p:sp>
            <p:nvSpPr>
              <p:cNvPr id="10" name="Google Shape;166;p3">
                <a:extLst>
                  <a:ext uri="{FF2B5EF4-FFF2-40B4-BE49-F238E27FC236}">
                    <a16:creationId xmlns:a16="http://schemas.microsoft.com/office/drawing/2014/main" id="{6071B870-705E-3B2D-6EE7-ADA2BBB269E5}"/>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BF5E3A5D-B33C-8046-6013-AD673CF06D1F}"/>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24605585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BCBA6-F900-FFA3-618C-1C87B175538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CF8B24D-2011-A0B7-4606-340486A0BA92}"/>
              </a:ext>
            </a:extLst>
          </p:cNvPr>
          <p:cNvSpPr>
            <a:spLocks noGrp="1"/>
          </p:cNvSpPr>
          <p:nvPr>
            <p:ph type="title"/>
          </p:nvPr>
        </p:nvSpPr>
        <p:spPr>
          <a:xfrm>
            <a:off x="457199" y="274638"/>
            <a:ext cx="17242971" cy="1143000"/>
          </a:xfrm>
        </p:spPr>
        <p:txBody>
          <a:bodyPr>
            <a:normAutofit/>
          </a:bodyPr>
          <a:lstStyle/>
          <a:p>
            <a:r>
              <a:rPr lang="es-ES" b="1" dirty="0"/>
              <a:t>Caso 4 — </a:t>
            </a:r>
            <a:r>
              <a:rPr lang="es-ES" b="1" i="1" dirty="0"/>
              <a:t>Exploración de variables predictivas (Exploratoria)</a:t>
            </a:r>
            <a:endParaRPr lang="es-ES" b="1" dirty="0"/>
          </a:p>
        </p:txBody>
      </p:sp>
      <p:sp>
        <p:nvSpPr>
          <p:cNvPr id="3" name="Marcador de texto 2">
            <a:extLst>
              <a:ext uri="{FF2B5EF4-FFF2-40B4-BE49-F238E27FC236}">
                <a16:creationId xmlns:a16="http://schemas.microsoft.com/office/drawing/2014/main" id="{CD00D788-BD4A-DB0C-AA7D-2B8FB06D3A8D}"/>
              </a:ext>
            </a:extLst>
          </p:cNvPr>
          <p:cNvSpPr>
            <a:spLocks noGrp="1"/>
          </p:cNvSpPr>
          <p:nvPr>
            <p:ph type="body" idx="1"/>
          </p:nvPr>
        </p:nvSpPr>
        <p:spPr>
          <a:xfrm>
            <a:off x="457200" y="1600200"/>
            <a:ext cx="15358188" cy="7646437"/>
          </a:xfrm>
        </p:spPr>
        <p:txBody>
          <a:bodyPr>
            <a:normAutofit/>
          </a:bodyPr>
          <a:lstStyle/>
          <a:p>
            <a:r>
              <a:rPr lang="es-ES" b="1" dirty="0"/>
              <a:t>Condiciones originales (Exploratorio adecuado):</a:t>
            </a:r>
            <a:endParaRPr lang="es-ES" dirty="0"/>
          </a:p>
          <a:p>
            <a:pPr lvl="1"/>
            <a:r>
              <a:rPr lang="es-ES" dirty="0" err="1"/>
              <a:t>Domain</a:t>
            </a:r>
            <a:r>
              <a:rPr lang="es-ES" dirty="0"/>
              <a:t> </a:t>
            </a:r>
            <a:r>
              <a:rPr lang="es-ES" dirty="0" err="1"/>
              <a:t>Complexity</a:t>
            </a:r>
            <a:r>
              <a:rPr lang="es-ES" dirty="0"/>
              <a:t>: alta (hipótesis desconocidas).</a:t>
            </a:r>
          </a:p>
          <a:p>
            <a:pPr lvl="1"/>
            <a:r>
              <a:rPr lang="es-ES" dirty="0" err="1"/>
              <a:t>Technical</a:t>
            </a:r>
            <a:r>
              <a:rPr lang="es-ES" dirty="0"/>
              <a:t> </a:t>
            </a:r>
            <a:r>
              <a:rPr lang="es-ES" dirty="0" err="1"/>
              <a:t>Complexity</a:t>
            </a:r>
            <a:r>
              <a:rPr lang="es-ES" dirty="0"/>
              <a:t>: media.</a:t>
            </a:r>
          </a:p>
          <a:p>
            <a:pPr lvl="1"/>
            <a:r>
              <a:rPr lang="es-ES" dirty="0" err="1"/>
              <a:t>Compliance</a:t>
            </a:r>
            <a:r>
              <a:rPr lang="es-ES" dirty="0"/>
              <a:t>: bajo.</a:t>
            </a:r>
          </a:p>
          <a:p>
            <a:pPr lvl="1"/>
            <a:r>
              <a:rPr lang="es-ES" dirty="0" err="1"/>
              <a:t>Team</a:t>
            </a:r>
            <a:r>
              <a:rPr lang="es-ES" dirty="0"/>
              <a:t> </a:t>
            </a:r>
            <a:r>
              <a:rPr lang="es-ES" dirty="0" err="1"/>
              <a:t>Size</a:t>
            </a:r>
            <a:r>
              <a:rPr lang="es-ES" dirty="0"/>
              <a:t>: pequeño (2–3 data </a:t>
            </a:r>
            <a:r>
              <a:rPr lang="es-ES" dirty="0" err="1"/>
              <a:t>scientists</a:t>
            </a:r>
            <a:r>
              <a:rPr lang="es-ES" dirty="0"/>
              <a:t>).</a:t>
            </a:r>
          </a:p>
          <a:p>
            <a:pPr lvl="1"/>
            <a:endParaRPr lang="es-ES" dirty="0"/>
          </a:p>
          <a:p>
            <a:pPr marL="114300" indent="0">
              <a:buNone/>
            </a:pPr>
            <a:r>
              <a:rPr lang="es-ES" b="1" dirty="0"/>
              <a:t>Metodología inicial:</a:t>
            </a:r>
            <a:r>
              <a:rPr lang="es-ES" dirty="0"/>
              <a:t> </a:t>
            </a:r>
            <a:r>
              <a:rPr lang="es-ES" i="1" dirty="0"/>
              <a:t>Exploratoria.</a:t>
            </a:r>
          </a:p>
          <a:p>
            <a:pPr marL="114300" indent="0">
              <a:buNone/>
            </a:pPr>
            <a:endParaRPr lang="es-ES" dirty="0"/>
          </a:p>
          <a:p>
            <a:r>
              <a:rPr lang="es-ES" b="1" dirty="0"/>
              <a:t>Cambio de condiciones:</a:t>
            </a:r>
            <a:endParaRPr lang="es-ES" dirty="0"/>
          </a:p>
          <a:p>
            <a:pPr lvl="1"/>
            <a:r>
              <a:rPr lang="es-ES" dirty="0"/>
              <a:t>Se formalizan hipótesis de valor y se planea poner los modelos en producción (</a:t>
            </a:r>
            <a:r>
              <a:rPr lang="es-ES" dirty="0" err="1"/>
              <a:t>Domain</a:t>
            </a:r>
            <a:r>
              <a:rPr lang="es-ES" dirty="0"/>
              <a:t> </a:t>
            </a:r>
            <a:r>
              <a:rPr lang="es-ES" dirty="0" err="1"/>
              <a:t>Complexity</a:t>
            </a:r>
            <a:r>
              <a:rPr lang="es-ES" dirty="0"/>
              <a:t> ↓, </a:t>
            </a:r>
            <a:r>
              <a:rPr lang="es-ES" dirty="0" err="1"/>
              <a:t>Compliance</a:t>
            </a:r>
            <a:r>
              <a:rPr lang="es-ES" dirty="0"/>
              <a:t> ↑).</a:t>
            </a:r>
          </a:p>
          <a:p>
            <a:pPr lvl="1"/>
            <a:r>
              <a:rPr lang="es-ES" dirty="0"/>
              <a:t>El equipo crece y se une a ingeniería de datos (</a:t>
            </a:r>
            <a:r>
              <a:rPr lang="es-ES" dirty="0" err="1"/>
              <a:t>Team</a:t>
            </a:r>
            <a:r>
              <a:rPr lang="es-ES" dirty="0"/>
              <a:t> </a:t>
            </a:r>
            <a:r>
              <a:rPr lang="es-ES" dirty="0" err="1"/>
              <a:t>Size</a:t>
            </a:r>
            <a:r>
              <a:rPr lang="es-ES" dirty="0"/>
              <a:t> ↑).</a:t>
            </a:r>
          </a:p>
          <a:p>
            <a:pPr lvl="1"/>
            <a:r>
              <a:rPr lang="es-ES" dirty="0"/>
              <a:t>Se requiere control de versiones, reproducibilidad y backlog claro.</a:t>
            </a:r>
          </a:p>
          <a:p>
            <a:endParaRPr lang="es-CO" dirty="0"/>
          </a:p>
        </p:txBody>
      </p:sp>
      <p:sp>
        <p:nvSpPr>
          <p:cNvPr id="4" name="Google Shape;158;p3">
            <a:extLst>
              <a:ext uri="{FF2B5EF4-FFF2-40B4-BE49-F238E27FC236}">
                <a16:creationId xmlns:a16="http://schemas.microsoft.com/office/drawing/2014/main" id="{06CA5FBA-066A-A549-1D89-435E5E7E0C28}"/>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5" name="Google Shape;159;p3">
            <a:extLst>
              <a:ext uri="{FF2B5EF4-FFF2-40B4-BE49-F238E27FC236}">
                <a16:creationId xmlns:a16="http://schemas.microsoft.com/office/drawing/2014/main" id="{29DE4A4F-B971-E822-4B07-2A9E849E0112}"/>
              </a:ext>
            </a:extLst>
          </p:cNvPr>
          <p:cNvGrpSpPr/>
          <p:nvPr/>
        </p:nvGrpSpPr>
        <p:grpSpPr>
          <a:xfrm>
            <a:off x="17896105" y="-144661"/>
            <a:ext cx="454222" cy="10431661"/>
            <a:chOff x="0" y="-192881"/>
            <a:chExt cx="605630" cy="13908881"/>
          </a:xfrm>
        </p:grpSpPr>
        <p:grpSp>
          <p:nvGrpSpPr>
            <p:cNvPr id="6" name="Google Shape;160;p3">
              <a:extLst>
                <a:ext uri="{FF2B5EF4-FFF2-40B4-BE49-F238E27FC236}">
                  <a16:creationId xmlns:a16="http://schemas.microsoft.com/office/drawing/2014/main" id="{0009C58B-0816-1FBD-296E-E9DF52FD01B8}"/>
                </a:ext>
              </a:extLst>
            </p:cNvPr>
            <p:cNvGrpSpPr/>
            <p:nvPr/>
          </p:nvGrpSpPr>
          <p:grpSpPr>
            <a:xfrm>
              <a:off x="77114" y="-192881"/>
              <a:ext cx="444500" cy="13908881"/>
              <a:chOff x="0" y="-38100"/>
              <a:chExt cx="87802" cy="2747433"/>
            </a:xfrm>
          </p:grpSpPr>
          <p:sp>
            <p:nvSpPr>
              <p:cNvPr id="12" name="Google Shape;161;p3">
                <a:extLst>
                  <a:ext uri="{FF2B5EF4-FFF2-40B4-BE49-F238E27FC236}">
                    <a16:creationId xmlns:a16="http://schemas.microsoft.com/office/drawing/2014/main" id="{36148CF3-FBF5-4562-D1D6-30F13D28197D}"/>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2;p3">
                <a:extLst>
                  <a:ext uri="{FF2B5EF4-FFF2-40B4-BE49-F238E27FC236}">
                    <a16:creationId xmlns:a16="http://schemas.microsoft.com/office/drawing/2014/main" id="{317CCA59-F369-13EC-892B-12280B6A8459}"/>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7" name="Google Shape;163;p3">
              <a:extLst>
                <a:ext uri="{FF2B5EF4-FFF2-40B4-BE49-F238E27FC236}">
                  <a16:creationId xmlns:a16="http://schemas.microsoft.com/office/drawing/2014/main" id="{4D063893-306F-56BD-D68A-7C780C0D09BE}"/>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64;p3">
              <a:extLst>
                <a:ext uri="{FF2B5EF4-FFF2-40B4-BE49-F238E27FC236}">
                  <a16:creationId xmlns:a16="http://schemas.microsoft.com/office/drawing/2014/main" id="{77C68BDE-55D0-E921-6077-A92B149E308B}"/>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 name="Google Shape;165;p3">
              <a:extLst>
                <a:ext uri="{FF2B5EF4-FFF2-40B4-BE49-F238E27FC236}">
                  <a16:creationId xmlns:a16="http://schemas.microsoft.com/office/drawing/2014/main" id="{D7792C9A-3CFA-2D0B-A9C1-232C90C99AAB}"/>
                </a:ext>
              </a:extLst>
            </p:cNvPr>
            <p:cNvGrpSpPr/>
            <p:nvPr/>
          </p:nvGrpSpPr>
          <p:grpSpPr>
            <a:xfrm rot="1460314">
              <a:off x="4969" y="749085"/>
              <a:ext cx="595692" cy="152572"/>
              <a:chOff x="0" y="-38100"/>
              <a:chExt cx="1355149" cy="347089"/>
            </a:xfrm>
          </p:grpSpPr>
          <p:sp>
            <p:nvSpPr>
              <p:cNvPr id="10" name="Google Shape;166;p3">
                <a:extLst>
                  <a:ext uri="{FF2B5EF4-FFF2-40B4-BE49-F238E27FC236}">
                    <a16:creationId xmlns:a16="http://schemas.microsoft.com/office/drawing/2014/main" id="{67855D62-5E68-8A67-4C1C-B4C1803753B4}"/>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4AC934A5-1024-ADC5-F5D4-5ECB8362D159}"/>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15531126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grpSp>
        <p:nvGrpSpPr>
          <p:cNvPr id="361" name="Google Shape;361;p8"/>
          <p:cNvGrpSpPr/>
          <p:nvPr/>
        </p:nvGrpSpPr>
        <p:grpSpPr>
          <a:xfrm rot="10800000">
            <a:off x="10392303" y="0"/>
            <a:ext cx="7895697" cy="10431661"/>
            <a:chOff x="0" y="-38100"/>
            <a:chExt cx="2079525" cy="2747433"/>
          </a:xfrm>
        </p:grpSpPr>
        <p:sp>
          <p:nvSpPr>
            <p:cNvPr id="362" name="Google Shape;362;p8"/>
            <p:cNvSpPr/>
            <p:nvPr/>
          </p:nvSpPr>
          <p:spPr>
            <a:xfrm>
              <a:off x="0" y="0"/>
              <a:ext cx="2079525" cy="2709333"/>
            </a:xfrm>
            <a:custGeom>
              <a:avLst/>
              <a:gdLst/>
              <a:ahLst/>
              <a:cxnLst/>
              <a:rect l="l" t="t" r="r" b="b"/>
              <a:pathLst>
                <a:path w="2079525" h="2709333" extrusionOk="0">
                  <a:moveTo>
                    <a:pt x="0" y="0"/>
                  </a:moveTo>
                  <a:lnTo>
                    <a:pt x="2079525" y="0"/>
                  </a:lnTo>
                  <a:lnTo>
                    <a:pt x="2079525"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3" name="Google Shape;363;p8"/>
            <p:cNvSpPr txBox="1"/>
            <p:nvPr/>
          </p:nvSpPr>
          <p:spPr>
            <a:xfrm>
              <a:off x="0" y="-38100"/>
              <a:ext cx="2079525"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364" name="Google Shape;364;p8"/>
          <p:cNvSpPr/>
          <p:nvPr/>
        </p:nvSpPr>
        <p:spPr>
          <a:xfrm>
            <a:off x="9562641" y="4953536"/>
            <a:ext cx="4777510" cy="4687932"/>
          </a:xfrm>
          <a:custGeom>
            <a:avLst/>
            <a:gdLst/>
            <a:ahLst/>
            <a:cxnLst/>
            <a:rect l="l" t="t" r="r" b="b"/>
            <a:pathLst>
              <a:path w="4777510" h="4687932" extrusionOk="0">
                <a:moveTo>
                  <a:pt x="0" y="0"/>
                </a:moveTo>
                <a:lnTo>
                  <a:pt x="4777511" y="0"/>
                </a:lnTo>
                <a:lnTo>
                  <a:pt x="4777511" y="4687932"/>
                </a:lnTo>
                <a:lnTo>
                  <a:pt x="0" y="4687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5" name="Google Shape;365;p8"/>
          <p:cNvSpPr/>
          <p:nvPr/>
        </p:nvSpPr>
        <p:spPr>
          <a:xfrm rot="10800000">
            <a:off x="14340152" y="455568"/>
            <a:ext cx="4777510" cy="4687932"/>
          </a:xfrm>
          <a:custGeom>
            <a:avLst/>
            <a:gdLst/>
            <a:ahLst/>
            <a:cxnLst/>
            <a:rect l="l" t="t" r="r" b="b"/>
            <a:pathLst>
              <a:path w="4777510" h="4687932" extrusionOk="0">
                <a:moveTo>
                  <a:pt x="0" y="0"/>
                </a:moveTo>
                <a:lnTo>
                  <a:pt x="4777510" y="0"/>
                </a:lnTo>
                <a:lnTo>
                  <a:pt x="4777510" y="4687932"/>
                </a:lnTo>
                <a:lnTo>
                  <a:pt x="0" y="4687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66" name="Google Shape;366;p8"/>
          <p:cNvGrpSpPr/>
          <p:nvPr/>
        </p:nvGrpSpPr>
        <p:grpSpPr>
          <a:xfrm rot="1460314">
            <a:off x="11030759" y="4449732"/>
            <a:ext cx="7356554" cy="1393786"/>
            <a:chOff x="0" y="-38100"/>
            <a:chExt cx="1937529" cy="367088"/>
          </a:xfrm>
        </p:grpSpPr>
        <p:sp>
          <p:nvSpPr>
            <p:cNvPr id="367" name="Google Shape;367;p8"/>
            <p:cNvSpPr/>
            <p:nvPr/>
          </p:nvSpPr>
          <p:spPr>
            <a:xfrm>
              <a:off x="0" y="0"/>
              <a:ext cx="1937528" cy="328988"/>
            </a:xfrm>
            <a:custGeom>
              <a:avLst/>
              <a:gdLst/>
              <a:ahLst/>
              <a:cxnLst/>
              <a:rect l="l" t="t" r="r" b="b"/>
              <a:pathLst>
                <a:path w="1937528" h="328988" extrusionOk="0">
                  <a:moveTo>
                    <a:pt x="105238" y="0"/>
                  </a:moveTo>
                  <a:lnTo>
                    <a:pt x="1832290" y="0"/>
                  </a:lnTo>
                  <a:cubicBezTo>
                    <a:pt x="1860201" y="0"/>
                    <a:pt x="1886969" y="11088"/>
                    <a:pt x="1906705" y="30824"/>
                  </a:cubicBezTo>
                  <a:cubicBezTo>
                    <a:pt x="1926441" y="50560"/>
                    <a:pt x="1937528" y="77327"/>
                    <a:pt x="1937528" y="105238"/>
                  </a:cubicBezTo>
                  <a:lnTo>
                    <a:pt x="1937528" y="223749"/>
                  </a:lnTo>
                  <a:cubicBezTo>
                    <a:pt x="1937528" y="281871"/>
                    <a:pt x="1890412" y="328988"/>
                    <a:pt x="1832290" y="328988"/>
                  </a:cubicBezTo>
                  <a:lnTo>
                    <a:pt x="105238" y="328988"/>
                  </a:lnTo>
                  <a:cubicBezTo>
                    <a:pt x="77327" y="328988"/>
                    <a:pt x="50560" y="317900"/>
                    <a:pt x="30824" y="298164"/>
                  </a:cubicBezTo>
                  <a:cubicBezTo>
                    <a:pt x="11088" y="278428"/>
                    <a:pt x="0" y="251660"/>
                    <a:pt x="0" y="223749"/>
                  </a:cubicBezTo>
                  <a:lnTo>
                    <a:pt x="0" y="105238"/>
                  </a:lnTo>
                  <a:cubicBezTo>
                    <a:pt x="0" y="47117"/>
                    <a:pt x="47117" y="0"/>
                    <a:pt x="10523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8" name="Google Shape;368;p8"/>
            <p:cNvSpPr txBox="1"/>
            <p:nvPr/>
          </p:nvSpPr>
          <p:spPr>
            <a:xfrm>
              <a:off x="0" y="-38100"/>
              <a:ext cx="1937529" cy="36708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69" name="Google Shape;369;p8"/>
          <p:cNvGrpSpPr/>
          <p:nvPr/>
        </p:nvGrpSpPr>
        <p:grpSpPr>
          <a:xfrm>
            <a:off x="2068637" y="2993049"/>
            <a:ext cx="6434234" cy="2940731"/>
            <a:chOff x="0" y="-560842"/>
            <a:chExt cx="8578979" cy="3920975"/>
          </a:xfrm>
        </p:grpSpPr>
        <p:grpSp>
          <p:nvGrpSpPr>
            <p:cNvPr id="370" name="Google Shape;370;p8"/>
            <p:cNvGrpSpPr/>
            <p:nvPr/>
          </p:nvGrpSpPr>
          <p:grpSpPr>
            <a:xfrm>
              <a:off x="0" y="-560842"/>
              <a:ext cx="8578979" cy="3920975"/>
              <a:chOff x="0" y="-38100"/>
              <a:chExt cx="582801" cy="266366"/>
            </a:xfrm>
          </p:grpSpPr>
          <p:sp>
            <p:nvSpPr>
              <p:cNvPr id="371" name="Google Shape;371;p8"/>
              <p:cNvSpPr/>
              <p:nvPr/>
            </p:nvSpPr>
            <p:spPr>
              <a:xfrm>
                <a:off x="0" y="0"/>
                <a:ext cx="582801" cy="228266"/>
              </a:xfrm>
              <a:custGeom>
                <a:avLst/>
                <a:gdLst/>
                <a:ahLst/>
                <a:cxnLst/>
                <a:rect l="l" t="t" r="r" b="b"/>
                <a:pathLst>
                  <a:path w="582801" h="228266" extrusionOk="0">
                    <a:moveTo>
                      <a:pt x="87467" y="0"/>
                    </a:moveTo>
                    <a:lnTo>
                      <a:pt x="495335" y="0"/>
                    </a:lnTo>
                    <a:cubicBezTo>
                      <a:pt x="543641" y="0"/>
                      <a:pt x="582801" y="39160"/>
                      <a:pt x="582801" y="87467"/>
                    </a:cubicBezTo>
                    <a:lnTo>
                      <a:pt x="582801" y="140800"/>
                    </a:lnTo>
                    <a:cubicBezTo>
                      <a:pt x="582801" y="189106"/>
                      <a:pt x="543641" y="228266"/>
                      <a:pt x="495335" y="228266"/>
                    </a:cubicBezTo>
                    <a:lnTo>
                      <a:pt x="87467" y="228266"/>
                    </a:lnTo>
                    <a:cubicBezTo>
                      <a:pt x="39160" y="228266"/>
                      <a:pt x="0" y="189106"/>
                      <a:pt x="0" y="140800"/>
                    </a:cubicBezTo>
                    <a:lnTo>
                      <a:pt x="0" y="87467"/>
                    </a:lnTo>
                    <a:cubicBezTo>
                      <a:pt x="0" y="39160"/>
                      <a:pt x="39160" y="0"/>
                      <a:pt x="87467" y="0"/>
                    </a:cubicBezTo>
                    <a:close/>
                  </a:path>
                </a:pathLst>
              </a:custGeom>
              <a:solidFill>
                <a:srgbClr val="000000">
                  <a:alpha val="0"/>
                </a:srgbClr>
              </a:solidFill>
              <a:ln w="38100" cap="rnd" cmpd="sng">
                <a:solidFill>
                  <a:srgbClr val="6B1374"/>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2" name="Google Shape;372;p8"/>
              <p:cNvSpPr txBox="1"/>
              <p:nvPr/>
            </p:nvSpPr>
            <p:spPr>
              <a:xfrm>
                <a:off x="0" y="-38100"/>
                <a:ext cx="582801" cy="266366"/>
              </a:xfrm>
              <a:prstGeom prst="rect">
                <a:avLst/>
              </a:prstGeom>
              <a:noFill/>
              <a:ln>
                <a:noFill/>
              </a:ln>
            </p:spPr>
            <p:txBody>
              <a:bodyPr spcFirstLastPara="1" wrap="square" lIns="50800" tIns="50800" rIns="50800" bIns="50800" anchor="ctr" anchorCtr="0">
                <a:noAutofit/>
              </a:bodyPr>
              <a:lstStyle/>
              <a:p>
                <a:pPr marL="0" marR="0" lvl="0" indent="0" algn="ctr" rtl="0">
                  <a:lnSpc>
                    <a:spcPct val="147777"/>
                  </a:lnSpc>
                  <a:spcBef>
                    <a:spcPts val="0"/>
                  </a:spcBef>
                  <a:spcAft>
                    <a:spcPts val="0"/>
                  </a:spcAft>
                  <a:buNone/>
                </a:pPr>
                <a:endParaRPr sz="1800">
                  <a:solidFill>
                    <a:schemeClr val="dk1"/>
                  </a:solidFill>
                  <a:latin typeface="Calibri"/>
                  <a:ea typeface="Calibri"/>
                  <a:cs typeface="Calibri"/>
                  <a:sym typeface="Calibri"/>
                </a:endParaRPr>
              </a:p>
            </p:txBody>
          </p:sp>
        </p:grpSp>
        <p:sp>
          <p:nvSpPr>
            <p:cNvPr id="373" name="Google Shape;373;p8"/>
            <p:cNvSpPr txBox="1"/>
            <p:nvPr/>
          </p:nvSpPr>
          <p:spPr>
            <a:xfrm>
              <a:off x="355297" y="630411"/>
              <a:ext cx="7868384" cy="2659190"/>
            </a:xfrm>
            <a:prstGeom prst="rect">
              <a:avLst/>
            </a:prstGeom>
            <a:noFill/>
            <a:ln>
              <a:noFill/>
            </a:ln>
          </p:spPr>
          <p:txBody>
            <a:bodyPr spcFirstLastPara="1" wrap="square" lIns="0" tIns="0" rIns="0" bIns="0" anchor="t" anchorCtr="0">
              <a:spAutoFit/>
            </a:bodyPr>
            <a:lstStyle/>
            <a:p>
              <a:pPr marL="0" marR="0" lvl="0" indent="0" algn="ctr" rtl="0">
                <a:lnSpc>
                  <a:spcPct val="180000"/>
                </a:lnSpc>
                <a:spcBef>
                  <a:spcPts val="0"/>
                </a:spcBef>
                <a:spcAft>
                  <a:spcPts val="0"/>
                </a:spcAft>
                <a:buNone/>
              </a:pPr>
              <a:r>
                <a:rPr lang="es-MX" sz="2400" dirty="0">
                  <a:solidFill>
                    <a:srgbClr val="1F1F1D"/>
                  </a:solidFill>
                  <a:latin typeface="Poppins"/>
                  <a:ea typeface="Poppins"/>
                  <a:cs typeface="Poppins"/>
                  <a:sym typeface="Poppins"/>
                </a:rPr>
                <a:t>Nombre profe</a:t>
              </a:r>
              <a:endParaRPr dirty="0"/>
            </a:p>
            <a:p>
              <a:pPr marL="0" marR="0" lvl="0" indent="0" algn="ctr" rtl="0">
                <a:lnSpc>
                  <a:spcPct val="216000"/>
                </a:lnSpc>
                <a:spcBef>
                  <a:spcPts val="0"/>
                </a:spcBef>
                <a:spcAft>
                  <a:spcPts val="0"/>
                </a:spcAft>
                <a:buNone/>
              </a:pPr>
              <a:r>
                <a:rPr lang="es-MX" sz="2000" dirty="0">
                  <a:solidFill>
                    <a:srgbClr val="1F1F1D"/>
                  </a:solidFill>
                  <a:latin typeface="Poppins"/>
                  <a:ea typeface="Poppins"/>
                  <a:cs typeface="Poppins"/>
                  <a:sym typeface="Poppins"/>
                </a:rPr>
                <a:t>Docente</a:t>
              </a:r>
              <a:endParaRPr sz="2000" dirty="0">
                <a:solidFill>
                  <a:srgbClr val="1F1F1D"/>
                </a:solidFill>
                <a:latin typeface="Poppins"/>
                <a:ea typeface="Poppins"/>
                <a:cs typeface="Poppins"/>
                <a:sym typeface="Poppins"/>
              </a:endParaRPr>
            </a:p>
            <a:p>
              <a:pPr marL="0" marR="0" lvl="0" indent="0" algn="ctr" rtl="0">
                <a:lnSpc>
                  <a:spcPct val="180000"/>
                </a:lnSpc>
                <a:spcBef>
                  <a:spcPts val="0"/>
                </a:spcBef>
                <a:spcAft>
                  <a:spcPts val="0"/>
                </a:spcAft>
                <a:buNone/>
              </a:pPr>
              <a:r>
                <a:rPr lang="es-MX" sz="2400" u="sng">
                  <a:solidFill>
                    <a:srgbClr val="1F1F1D"/>
                  </a:solidFill>
                  <a:latin typeface="Poppins"/>
                  <a:ea typeface="Poppins"/>
                  <a:cs typeface="Poppins"/>
                  <a:sym typeface="Poppins"/>
                </a:rPr>
                <a:t>Correo</a:t>
              </a:r>
              <a:endParaRPr dirty="0"/>
            </a:p>
          </p:txBody>
        </p:sp>
      </p:grpSp>
      <p:sp>
        <p:nvSpPr>
          <p:cNvPr id="374" name="Google Shape;374;p8">
            <a:hlinkClick r:id="rId4"/>
          </p:cNvPr>
          <p:cNvSpPr/>
          <p:nvPr/>
        </p:nvSpPr>
        <p:spPr>
          <a:xfrm>
            <a:off x="2068637" y="6536925"/>
            <a:ext cx="360000" cy="332550"/>
          </a:xfrm>
          <a:custGeom>
            <a:avLst/>
            <a:gdLst/>
            <a:ahLst/>
            <a:cxnLst/>
            <a:rect l="l" t="t" r="r" b="b"/>
            <a:pathLst>
              <a:path w="360000" h="332550" extrusionOk="0">
                <a:moveTo>
                  <a:pt x="0" y="0"/>
                </a:moveTo>
                <a:lnTo>
                  <a:pt x="360000" y="0"/>
                </a:lnTo>
                <a:lnTo>
                  <a:pt x="360000" y="332550"/>
                </a:lnTo>
                <a:lnTo>
                  <a:pt x="0" y="33255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5" name="Google Shape;375;p8">
            <a:hlinkClick r:id="rId6"/>
          </p:cNvPr>
          <p:cNvSpPr/>
          <p:nvPr/>
        </p:nvSpPr>
        <p:spPr>
          <a:xfrm>
            <a:off x="5758126" y="6535688"/>
            <a:ext cx="360000" cy="360000"/>
          </a:xfrm>
          <a:custGeom>
            <a:avLst/>
            <a:gdLst/>
            <a:ahLst/>
            <a:cxnLst/>
            <a:rect l="l" t="t" r="r" b="b"/>
            <a:pathLst>
              <a:path w="360000" h="360000" extrusionOk="0">
                <a:moveTo>
                  <a:pt x="0" y="0"/>
                </a:moveTo>
                <a:lnTo>
                  <a:pt x="360000" y="0"/>
                </a:lnTo>
                <a:lnTo>
                  <a:pt x="360000" y="360000"/>
                </a:lnTo>
                <a:lnTo>
                  <a:pt x="0" y="360000"/>
                </a:lnTo>
                <a:lnTo>
                  <a:pt x="0" y="0"/>
                </a:lnTo>
                <a:close/>
              </a:path>
            </a:pathLst>
          </a:custGeom>
          <a:blipFill rotWithShape="1">
            <a:blip r:embed="rId7">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6" name="Google Shape;376;p8">
            <a:hlinkClick r:id="rId8"/>
          </p:cNvPr>
          <p:cNvSpPr/>
          <p:nvPr/>
        </p:nvSpPr>
        <p:spPr>
          <a:xfrm>
            <a:off x="5775261" y="7145700"/>
            <a:ext cx="360000" cy="360000"/>
          </a:xfrm>
          <a:custGeom>
            <a:avLst/>
            <a:gdLst/>
            <a:ahLst/>
            <a:cxnLst/>
            <a:rect l="l" t="t" r="r" b="b"/>
            <a:pathLst>
              <a:path w="360000" h="360000" extrusionOk="0">
                <a:moveTo>
                  <a:pt x="0" y="0"/>
                </a:moveTo>
                <a:lnTo>
                  <a:pt x="360000" y="0"/>
                </a:lnTo>
                <a:lnTo>
                  <a:pt x="360000" y="360000"/>
                </a:lnTo>
                <a:lnTo>
                  <a:pt x="0" y="360000"/>
                </a:lnTo>
                <a:lnTo>
                  <a:pt x="0" y="0"/>
                </a:lnTo>
                <a:close/>
              </a:path>
            </a:pathLst>
          </a:custGeom>
          <a:blipFill rotWithShape="1">
            <a:blip r:embed="rId9">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7" name="Google Shape;377;p8"/>
          <p:cNvSpPr/>
          <p:nvPr/>
        </p:nvSpPr>
        <p:spPr>
          <a:xfrm>
            <a:off x="2096214" y="7144126"/>
            <a:ext cx="332423" cy="332422"/>
          </a:xfrm>
          <a:custGeom>
            <a:avLst/>
            <a:gdLst/>
            <a:ahLst/>
            <a:cxnLst/>
            <a:rect l="l" t="t" r="r" b="b"/>
            <a:pathLst>
              <a:path w="332423" h="332422" extrusionOk="0">
                <a:moveTo>
                  <a:pt x="0" y="0"/>
                </a:moveTo>
                <a:lnTo>
                  <a:pt x="332423" y="0"/>
                </a:lnTo>
                <a:lnTo>
                  <a:pt x="332423" y="332423"/>
                </a:lnTo>
                <a:lnTo>
                  <a:pt x="0" y="332423"/>
                </a:lnTo>
                <a:lnTo>
                  <a:pt x="0" y="0"/>
                </a:lnTo>
                <a:close/>
              </a:path>
            </a:pathLst>
          </a:custGeom>
          <a:blipFill rotWithShape="1">
            <a:blip r:embed="rId10">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8" name="Google Shape;378;p8"/>
          <p:cNvSpPr txBox="1"/>
          <p:nvPr/>
        </p:nvSpPr>
        <p:spPr>
          <a:xfrm>
            <a:off x="6214196" y="7136825"/>
            <a:ext cx="1721048" cy="33972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a:solidFill>
                  <a:srgbClr val="1F1F1D"/>
                </a:solidFill>
                <a:latin typeface="Poppins"/>
                <a:ea typeface="Poppins"/>
                <a:cs typeface="Poppins"/>
                <a:sym typeface="Poppins"/>
                <a:hlinkClick r:id="rId8">
                  <a:extLst>
                    <a:ext uri="{A12FA001-AC4F-418D-AE19-62706E023703}">
                      <ahyp:hlinkClr xmlns:ahyp="http://schemas.microsoft.com/office/drawing/2018/hyperlinkcolor" val="tx"/>
                    </a:ext>
                  </a:extLst>
                </a:hlinkClick>
              </a:rPr>
              <a:t>www.enyoi.co</a:t>
            </a:r>
            <a:endParaRPr/>
          </a:p>
        </p:txBody>
      </p:sp>
      <p:sp>
        <p:nvSpPr>
          <p:cNvPr id="379" name="Google Shape;379;p8"/>
          <p:cNvSpPr txBox="1"/>
          <p:nvPr/>
        </p:nvSpPr>
        <p:spPr>
          <a:xfrm>
            <a:off x="6212929" y="6526813"/>
            <a:ext cx="1048048" cy="33972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a:solidFill>
                  <a:srgbClr val="1F1F1D"/>
                </a:solidFill>
                <a:latin typeface="Poppins"/>
                <a:ea typeface="Poppins"/>
                <a:cs typeface="Poppins"/>
                <a:sym typeface="Poppins"/>
                <a:hlinkClick r:id="rId6">
                  <a:extLst>
                    <a:ext uri="{A12FA001-AC4F-418D-AE19-62706E023703}">
                      <ahyp:hlinkClr xmlns:ahyp="http://schemas.microsoft.com/office/drawing/2018/hyperlinkcolor" val="tx"/>
                    </a:ext>
                  </a:extLst>
                </a:hlinkClick>
              </a:rPr>
              <a:t>enyoi.co</a:t>
            </a:r>
            <a:endParaRPr/>
          </a:p>
        </p:txBody>
      </p:sp>
      <p:sp>
        <p:nvSpPr>
          <p:cNvPr id="380" name="Google Shape;380;p8"/>
          <p:cNvSpPr txBox="1"/>
          <p:nvPr/>
        </p:nvSpPr>
        <p:spPr>
          <a:xfrm>
            <a:off x="2520238" y="6526813"/>
            <a:ext cx="2467846" cy="359073"/>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a:solidFill>
                  <a:srgbClr val="1F1F1D"/>
                </a:solidFill>
                <a:latin typeface="Poppins"/>
                <a:ea typeface="Poppins"/>
                <a:cs typeface="Poppins"/>
                <a:sym typeface="Poppins"/>
                <a:hlinkClick r:id="rId4">
                  <a:extLst>
                    <a:ext uri="{A12FA001-AC4F-418D-AE19-62706E023703}">
                      <ahyp:hlinkClr xmlns:ahyp="http://schemas.microsoft.com/office/drawing/2018/hyperlinkcolor" val="tx"/>
                    </a:ext>
                  </a:extLst>
                </a:hlinkClick>
              </a:rPr>
              <a:t>+57 310 434 1558</a:t>
            </a:r>
            <a:endParaRPr/>
          </a:p>
        </p:txBody>
      </p:sp>
      <p:sp>
        <p:nvSpPr>
          <p:cNvPr id="381" name="Google Shape;381;p8"/>
          <p:cNvSpPr txBox="1"/>
          <p:nvPr/>
        </p:nvSpPr>
        <p:spPr>
          <a:xfrm>
            <a:off x="2520164" y="7136825"/>
            <a:ext cx="1048048" cy="33972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a:solidFill>
                  <a:srgbClr val="1F1F1D"/>
                </a:solidFill>
                <a:latin typeface="Poppins"/>
                <a:ea typeface="Poppins"/>
                <a:cs typeface="Poppins"/>
                <a:sym typeface="Poppins"/>
                <a:hlinkClick r:id="rId11">
                  <a:extLst>
                    <a:ext uri="{A12FA001-AC4F-418D-AE19-62706E023703}">
                      <ahyp:hlinkClr xmlns:ahyp="http://schemas.microsoft.com/office/drawing/2018/hyperlinkcolor" val="tx"/>
                    </a:ext>
                  </a:extLst>
                </a:hlinkClick>
              </a:rPr>
              <a:t>enyoi.co</a:t>
            </a:r>
            <a:endParaRPr/>
          </a:p>
        </p:txBody>
      </p:sp>
      <p:grpSp>
        <p:nvGrpSpPr>
          <p:cNvPr id="382" name="Google Shape;382;p8"/>
          <p:cNvGrpSpPr/>
          <p:nvPr/>
        </p:nvGrpSpPr>
        <p:grpSpPr>
          <a:xfrm>
            <a:off x="2068637" y="6865719"/>
            <a:ext cx="2744745" cy="192288"/>
            <a:chOff x="0" y="-38100"/>
            <a:chExt cx="722896" cy="50643"/>
          </a:xfrm>
        </p:grpSpPr>
        <p:sp>
          <p:nvSpPr>
            <p:cNvPr id="383" name="Google Shape;383;p8"/>
            <p:cNvSpPr/>
            <p:nvPr/>
          </p:nvSpPr>
          <p:spPr>
            <a:xfrm>
              <a:off x="0" y="0"/>
              <a:ext cx="722896" cy="12543"/>
            </a:xfrm>
            <a:custGeom>
              <a:avLst/>
              <a:gdLst/>
              <a:ahLst/>
              <a:cxnLst/>
              <a:rect l="l" t="t" r="r" b="b"/>
              <a:pathLst>
                <a:path w="722896" h="12543" extrusionOk="0">
                  <a:moveTo>
                    <a:pt x="6272" y="0"/>
                  </a:moveTo>
                  <a:lnTo>
                    <a:pt x="716624" y="0"/>
                  </a:lnTo>
                  <a:cubicBezTo>
                    <a:pt x="718288" y="0"/>
                    <a:pt x="719883" y="661"/>
                    <a:pt x="721059" y="1837"/>
                  </a:cubicBezTo>
                  <a:cubicBezTo>
                    <a:pt x="722235" y="3013"/>
                    <a:pt x="722896" y="4608"/>
                    <a:pt x="722896" y="6272"/>
                  </a:cubicBezTo>
                  <a:lnTo>
                    <a:pt x="722896" y="6272"/>
                  </a:lnTo>
                  <a:cubicBezTo>
                    <a:pt x="722896" y="7935"/>
                    <a:pt x="722235" y="9530"/>
                    <a:pt x="721059" y="10706"/>
                  </a:cubicBezTo>
                  <a:cubicBezTo>
                    <a:pt x="719883" y="11882"/>
                    <a:pt x="718288" y="12543"/>
                    <a:pt x="716624"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4" name="Google Shape;384;p8"/>
            <p:cNvSpPr txBox="1"/>
            <p:nvPr/>
          </p:nvSpPr>
          <p:spPr>
            <a:xfrm>
              <a:off x="0" y="-38100"/>
              <a:ext cx="722896" cy="5064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85" name="Google Shape;385;p8"/>
          <p:cNvGrpSpPr/>
          <p:nvPr/>
        </p:nvGrpSpPr>
        <p:grpSpPr>
          <a:xfrm>
            <a:off x="5758126" y="6865719"/>
            <a:ext cx="2744745" cy="192288"/>
            <a:chOff x="0" y="-38100"/>
            <a:chExt cx="722896" cy="50643"/>
          </a:xfrm>
        </p:grpSpPr>
        <p:sp>
          <p:nvSpPr>
            <p:cNvPr id="386" name="Google Shape;386;p8"/>
            <p:cNvSpPr/>
            <p:nvPr/>
          </p:nvSpPr>
          <p:spPr>
            <a:xfrm>
              <a:off x="0" y="0"/>
              <a:ext cx="722896" cy="12543"/>
            </a:xfrm>
            <a:custGeom>
              <a:avLst/>
              <a:gdLst/>
              <a:ahLst/>
              <a:cxnLst/>
              <a:rect l="l" t="t" r="r" b="b"/>
              <a:pathLst>
                <a:path w="722896" h="12543" extrusionOk="0">
                  <a:moveTo>
                    <a:pt x="6272" y="0"/>
                  </a:moveTo>
                  <a:lnTo>
                    <a:pt x="716624" y="0"/>
                  </a:lnTo>
                  <a:cubicBezTo>
                    <a:pt x="718288" y="0"/>
                    <a:pt x="719883" y="661"/>
                    <a:pt x="721059" y="1837"/>
                  </a:cubicBezTo>
                  <a:cubicBezTo>
                    <a:pt x="722235" y="3013"/>
                    <a:pt x="722896" y="4608"/>
                    <a:pt x="722896" y="6272"/>
                  </a:cubicBezTo>
                  <a:lnTo>
                    <a:pt x="722896" y="6272"/>
                  </a:lnTo>
                  <a:cubicBezTo>
                    <a:pt x="722896" y="7935"/>
                    <a:pt x="722235" y="9530"/>
                    <a:pt x="721059" y="10706"/>
                  </a:cubicBezTo>
                  <a:cubicBezTo>
                    <a:pt x="719883" y="11882"/>
                    <a:pt x="718288" y="12543"/>
                    <a:pt x="716624"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7" name="Google Shape;387;p8"/>
            <p:cNvSpPr txBox="1"/>
            <p:nvPr/>
          </p:nvSpPr>
          <p:spPr>
            <a:xfrm>
              <a:off x="0" y="-38100"/>
              <a:ext cx="722896" cy="5064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pic>
        <p:nvPicPr>
          <p:cNvPr id="388" name="Google Shape;388;p8"/>
          <p:cNvPicPr preferRelativeResize="0"/>
          <p:nvPr/>
        </p:nvPicPr>
        <p:blipFill rotWithShape="1">
          <a:blip r:embed="rId12">
            <a:alphaModFix/>
          </a:blip>
          <a:srcRect l="53990" t="15859" r="8554" b="69322"/>
          <a:stretch/>
        </p:blipFill>
        <p:spPr>
          <a:xfrm>
            <a:off x="5001939" y="578151"/>
            <a:ext cx="4721448" cy="1048052"/>
          </a:xfrm>
          <a:prstGeom prst="rect">
            <a:avLst/>
          </a:prstGeom>
          <a:noFill/>
          <a:ln>
            <a:noFill/>
          </a:ln>
        </p:spPr>
      </p:pic>
      <p:sp>
        <p:nvSpPr>
          <p:cNvPr id="389" name="Google Shape;389;p8"/>
          <p:cNvSpPr/>
          <p:nvPr/>
        </p:nvSpPr>
        <p:spPr>
          <a:xfrm>
            <a:off x="729281" y="455568"/>
            <a:ext cx="3004519" cy="1201808"/>
          </a:xfrm>
          <a:custGeom>
            <a:avLst/>
            <a:gdLst/>
            <a:ahLst/>
            <a:cxnLst/>
            <a:rect l="l" t="t" r="r" b="b"/>
            <a:pathLst>
              <a:path w="3457174" h="1382870" extrusionOk="0">
                <a:moveTo>
                  <a:pt x="0" y="0"/>
                </a:moveTo>
                <a:lnTo>
                  <a:pt x="3457174" y="0"/>
                </a:lnTo>
                <a:lnTo>
                  <a:pt x="3457174" y="1382870"/>
                </a:lnTo>
                <a:lnTo>
                  <a:pt x="0" y="1382870"/>
                </a:lnTo>
                <a:lnTo>
                  <a:pt x="0" y="0"/>
                </a:lnTo>
                <a:close/>
              </a:path>
            </a:pathLst>
          </a:custGeom>
          <a:blipFill rotWithShape="1">
            <a:blip r:embed="rId1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g362559cb20c_0_84"/>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3" name="Google Shape;133;g362559cb20c_0_84"/>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7" t="-49688" r="-28268" b="-60197"/>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34" name="Google Shape;134;g362559cb20c_0_84"/>
          <p:cNvGrpSpPr/>
          <p:nvPr/>
        </p:nvGrpSpPr>
        <p:grpSpPr>
          <a:xfrm>
            <a:off x="720000" y="965668"/>
            <a:ext cx="5574998" cy="669548"/>
            <a:chOff x="0" y="0"/>
            <a:chExt cx="7433330" cy="892731"/>
          </a:xfrm>
        </p:grpSpPr>
        <p:grpSp>
          <p:nvGrpSpPr>
            <p:cNvPr id="135" name="Google Shape;135;g362559cb20c_0_84"/>
            <p:cNvGrpSpPr/>
            <p:nvPr/>
          </p:nvGrpSpPr>
          <p:grpSpPr>
            <a:xfrm>
              <a:off x="0" y="0"/>
              <a:ext cx="7433330" cy="892731"/>
              <a:chOff x="0" y="0"/>
              <a:chExt cx="1742214" cy="209237"/>
            </a:xfrm>
          </p:grpSpPr>
          <p:sp>
            <p:nvSpPr>
              <p:cNvPr id="136" name="Google Shape;136;g362559cb20c_0_84"/>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29">
                    <a:srgbClr val="C20052"/>
                  </a:gs>
                  <a:gs pos="66670">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7" name="Google Shape;137;g362559cb20c_0_84"/>
              <p:cNvSpPr txBox="1"/>
              <p:nvPr/>
            </p:nvSpPr>
            <p:spPr>
              <a:xfrm>
                <a:off x="0" y="0"/>
                <a:ext cx="1742100" cy="209100"/>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38" name="Google Shape;138;g362559cb20c_0_84"/>
            <p:cNvSpPr txBox="1"/>
            <p:nvPr/>
          </p:nvSpPr>
          <p:spPr>
            <a:xfrm>
              <a:off x="126003" y="106636"/>
              <a:ext cx="7181400" cy="630300"/>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a:ea typeface="Poppins"/>
                  <a:cs typeface="Poppins"/>
                  <a:sym typeface="Poppins"/>
                </a:rPr>
                <a:t>Problema</a:t>
              </a:r>
              <a:endParaRPr sz="3071" b="1">
                <a:solidFill>
                  <a:srgbClr val="FFFFFF"/>
                </a:solidFill>
                <a:latin typeface="Poppins"/>
                <a:ea typeface="Poppins"/>
                <a:cs typeface="Poppins"/>
                <a:sym typeface="Poppins"/>
              </a:endParaRPr>
            </a:p>
          </p:txBody>
        </p:sp>
      </p:grpSp>
      <p:sp>
        <p:nvSpPr>
          <p:cNvPr id="139" name="Google Shape;139;g362559cb20c_0_84"/>
          <p:cNvSpPr txBox="1"/>
          <p:nvPr/>
        </p:nvSpPr>
        <p:spPr>
          <a:xfrm>
            <a:off x="7510600" y="3126750"/>
            <a:ext cx="9747000" cy="44331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3600">
                <a:solidFill>
                  <a:schemeClr val="dk1"/>
                </a:solidFill>
                <a:latin typeface="Calibri"/>
                <a:ea typeface="Calibri"/>
                <a:cs typeface="Calibri"/>
                <a:sym typeface="Calibri"/>
              </a:rPr>
              <a:t>Si esto lo llevamos a un proyecto de software:</a:t>
            </a:r>
            <a:endParaRPr sz="3600">
              <a:solidFill>
                <a:schemeClr val="dk1"/>
              </a:solidFill>
              <a:latin typeface="Calibri"/>
              <a:ea typeface="Calibri"/>
              <a:cs typeface="Calibri"/>
              <a:sym typeface="Calibri"/>
            </a:endParaRPr>
          </a:p>
          <a:p>
            <a:pPr marL="0" marR="0" lvl="0" indent="0" algn="l" rtl="0">
              <a:spcBef>
                <a:spcPts val="0"/>
              </a:spcBef>
              <a:spcAft>
                <a:spcPts val="0"/>
              </a:spcAft>
              <a:buNone/>
            </a:pP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Se realizan estudios.</a:t>
            </a: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Se acuerda un contrato con lo prometido.</a:t>
            </a: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Los cambios pequeños tienen un </a:t>
            </a:r>
            <a:r>
              <a:rPr lang="es-MX" sz="3600" b="1">
                <a:solidFill>
                  <a:schemeClr val="dk1"/>
                </a:solidFill>
                <a:latin typeface="Calibri"/>
                <a:ea typeface="Calibri"/>
                <a:cs typeface="Calibri"/>
                <a:sym typeface="Calibri"/>
              </a:rPr>
              <a:t>menor </a:t>
            </a:r>
            <a:r>
              <a:rPr lang="es-MX" sz="3600">
                <a:solidFill>
                  <a:schemeClr val="dk1"/>
                </a:solidFill>
                <a:latin typeface="Calibri"/>
                <a:ea typeface="Calibri"/>
                <a:cs typeface="Calibri"/>
                <a:sym typeface="Calibri"/>
              </a:rPr>
              <a:t>impacto.</a:t>
            </a: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Los contratistas tienen múltiples tareas </a:t>
            </a:r>
            <a:endParaRPr sz="360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a:solidFill>
                  <a:schemeClr val="dk1"/>
                </a:solidFill>
                <a:latin typeface="Calibri"/>
                <a:ea typeface="Calibri"/>
                <a:cs typeface="Calibri"/>
                <a:sym typeface="Calibri"/>
              </a:rPr>
              <a:t>Las necesidades de los contratantes varía según los stakeholders.</a:t>
            </a:r>
            <a:endParaRPr sz="3600">
              <a:solidFill>
                <a:schemeClr val="dk1"/>
              </a:solidFill>
              <a:latin typeface="Calibri"/>
              <a:ea typeface="Calibri"/>
              <a:cs typeface="Calibri"/>
              <a:sym typeface="Calibri"/>
            </a:endParaRPr>
          </a:p>
        </p:txBody>
      </p:sp>
      <p:pic>
        <p:nvPicPr>
          <p:cNvPr id="140" name="Google Shape;140;g362559cb20c_0_84"/>
          <p:cNvPicPr preferRelativeResize="0"/>
          <p:nvPr/>
        </p:nvPicPr>
        <p:blipFill>
          <a:blip r:embed="rId5">
            <a:alphaModFix/>
          </a:blip>
          <a:stretch>
            <a:fillRect/>
          </a:stretch>
        </p:blipFill>
        <p:spPr>
          <a:xfrm>
            <a:off x="790925" y="3963403"/>
            <a:ext cx="5433125" cy="3413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g362559cb20c_0_98"/>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3">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6" name="Google Shape;146;g362559cb20c_0_98"/>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4">
              <a:alphaModFix/>
            </a:blip>
            <a:stretch>
              <a:fillRect l="-36887" t="-49688" r="-28268" b="-60197"/>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47" name="Google Shape;147;g362559cb20c_0_98"/>
          <p:cNvGrpSpPr/>
          <p:nvPr/>
        </p:nvGrpSpPr>
        <p:grpSpPr>
          <a:xfrm>
            <a:off x="720000" y="965668"/>
            <a:ext cx="5574998" cy="669548"/>
            <a:chOff x="0" y="0"/>
            <a:chExt cx="7433330" cy="892731"/>
          </a:xfrm>
        </p:grpSpPr>
        <p:grpSp>
          <p:nvGrpSpPr>
            <p:cNvPr id="148" name="Google Shape;148;g362559cb20c_0_98"/>
            <p:cNvGrpSpPr/>
            <p:nvPr/>
          </p:nvGrpSpPr>
          <p:grpSpPr>
            <a:xfrm>
              <a:off x="0" y="0"/>
              <a:ext cx="7433330" cy="892731"/>
              <a:chOff x="0" y="0"/>
              <a:chExt cx="1742214" cy="209237"/>
            </a:xfrm>
          </p:grpSpPr>
          <p:sp>
            <p:nvSpPr>
              <p:cNvPr id="149" name="Google Shape;149;g362559cb20c_0_98"/>
              <p:cNvSpPr/>
              <p:nvPr/>
            </p:nvSpPr>
            <p:spPr>
              <a:xfrm>
                <a:off x="0" y="0"/>
                <a:ext cx="1742214" cy="209237"/>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29">
                    <a:srgbClr val="C20052"/>
                  </a:gs>
                  <a:gs pos="66670">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0" name="Google Shape;150;g362559cb20c_0_98"/>
              <p:cNvSpPr txBox="1"/>
              <p:nvPr/>
            </p:nvSpPr>
            <p:spPr>
              <a:xfrm>
                <a:off x="0" y="0"/>
                <a:ext cx="1742100" cy="209100"/>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51" name="Google Shape;151;g362559cb20c_0_98"/>
            <p:cNvSpPr txBox="1"/>
            <p:nvPr/>
          </p:nvSpPr>
          <p:spPr>
            <a:xfrm>
              <a:off x="126003" y="106636"/>
              <a:ext cx="7181400" cy="630300"/>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a:ea typeface="Poppins"/>
                  <a:cs typeface="Poppins"/>
                  <a:sym typeface="Poppins"/>
                </a:rPr>
                <a:t>Ejecutando el contrato</a:t>
              </a:r>
              <a:endParaRPr sz="3071" b="1">
                <a:solidFill>
                  <a:srgbClr val="FFFFFF"/>
                </a:solidFill>
                <a:latin typeface="Poppins"/>
                <a:ea typeface="Poppins"/>
                <a:cs typeface="Poppins"/>
                <a:sym typeface="Poppins"/>
              </a:endParaRPr>
            </a:p>
          </p:txBody>
        </p:sp>
      </p:grpSp>
      <p:sp>
        <p:nvSpPr>
          <p:cNvPr id="152" name="Google Shape;152;g362559cb20c_0_98"/>
          <p:cNvSpPr txBox="1"/>
          <p:nvPr/>
        </p:nvSpPr>
        <p:spPr>
          <a:xfrm>
            <a:off x="7510600" y="3126750"/>
            <a:ext cx="9747000" cy="38790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s-MX" sz="3600" dirty="0">
                <a:solidFill>
                  <a:schemeClr val="dk1"/>
                </a:solidFill>
                <a:latin typeface="Calibri"/>
                <a:ea typeface="Calibri"/>
                <a:cs typeface="Calibri"/>
                <a:sym typeface="Calibri"/>
              </a:rPr>
              <a:t>En un equipo multidisciplinario debemos definir:</a:t>
            </a:r>
            <a:endParaRPr sz="3600" dirty="0">
              <a:solidFill>
                <a:schemeClr val="dk1"/>
              </a:solidFill>
              <a:latin typeface="Calibri"/>
              <a:ea typeface="Calibri"/>
              <a:cs typeface="Calibri"/>
              <a:sym typeface="Calibri"/>
            </a:endParaRPr>
          </a:p>
          <a:p>
            <a:pPr marL="0" marR="0" lvl="0" indent="0" algn="l" rtl="0">
              <a:spcBef>
                <a:spcPts val="0"/>
              </a:spcBef>
              <a:spcAft>
                <a:spcPts val="0"/>
              </a:spcAft>
              <a:buNone/>
            </a:pPr>
            <a:endParaRPr sz="3600" dirty="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dirty="0">
                <a:solidFill>
                  <a:schemeClr val="dk1"/>
                </a:solidFill>
                <a:latin typeface="Calibri"/>
                <a:ea typeface="Calibri"/>
                <a:cs typeface="Calibri"/>
                <a:sym typeface="Calibri"/>
              </a:rPr>
              <a:t>¿Cómo nos comunicamos?</a:t>
            </a:r>
            <a:endParaRPr sz="3600" dirty="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dirty="0">
                <a:solidFill>
                  <a:schemeClr val="dk1"/>
                </a:solidFill>
                <a:latin typeface="Calibri"/>
                <a:ea typeface="Calibri"/>
                <a:cs typeface="Calibri"/>
                <a:sym typeface="Calibri"/>
              </a:rPr>
              <a:t>¿Cómo definimos qué va a hacer cada uno?</a:t>
            </a:r>
            <a:endParaRPr sz="3600" dirty="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dirty="0">
                <a:solidFill>
                  <a:schemeClr val="dk1"/>
                </a:solidFill>
                <a:latin typeface="Calibri"/>
                <a:ea typeface="Calibri"/>
                <a:cs typeface="Calibri"/>
                <a:sym typeface="Calibri"/>
              </a:rPr>
              <a:t>¿Cómo validamos con nuestro cliente que vamos por buen camino?</a:t>
            </a:r>
            <a:endParaRPr sz="3600" dirty="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3600"/>
              <a:buFont typeface="Calibri"/>
              <a:buChar char="●"/>
            </a:pPr>
            <a:r>
              <a:rPr lang="es-MX" sz="3600" dirty="0">
                <a:solidFill>
                  <a:schemeClr val="dk1"/>
                </a:solidFill>
                <a:latin typeface="Calibri"/>
                <a:ea typeface="Calibri"/>
                <a:cs typeface="Calibri"/>
                <a:sym typeface="Calibri"/>
              </a:rPr>
              <a:t>¿Cómo medimos el esfuerzo necesario? </a:t>
            </a:r>
            <a:endParaRPr sz="3600" dirty="0">
              <a:solidFill>
                <a:schemeClr val="dk1"/>
              </a:solidFill>
              <a:latin typeface="Calibri"/>
              <a:ea typeface="Calibri"/>
              <a:cs typeface="Calibri"/>
              <a:sym typeface="Calibri"/>
            </a:endParaRPr>
          </a:p>
        </p:txBody>
      </p:sp>
      <p:sp>
        <p:nvSpPr>
          <p:cNvPr id="153" name="Google Shape;153;g362559cb20c_0_98"/>
          <p:cNvSpPr/>
          <p:nvPr/>
        </p:nvSpPr>
        <p:spPr>
          <a:xfrm>
            <a:off x="1419505" y="3522175"/>
            <a:ext cx="3981796" cy="3742888"/>
          </a:xfrm>
          <a:custGeom>
            <a:avLst/>
            <a:gdLst/>
            <a:ahLst/>
            <a:cxnLst/>
            <a:rect l="l" t="t" r="r" b="b"/>
            <a:pathLst>
              <a:path w="3981796" h="3742888" extrusionOk="0">
                <a:moveTo>
                  <a:pt x="0" y="0"/>
                </a:moveTo>
                <a:lnTo>
                  <a:pt x="3981795" y="0"/>
                </a:lnTo>
                <a:lnTo>
                  <a:pt x="3981795" y="3742887"/>
                </a:lnTo>
                <a:lnTo>
                  <a:pt x="0" y="3742887"/>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54CB5BC-3793-9544-8A80-EF006AEC3311}"/>
              </a:ext>
            </a:extLst>
          </p:cNvPr>
          <p:cNvSpPr>
            <a:spLocks noGrp="1"/>
          </p:cNvSpPr>
          <p:nvPr>
            <p:ph type="dt" sz="half" idx="10"/>
          </p:nvPr>
        </p:nvSpPr>
        <p:spPr>
          <a:xfrm>
            <a:off x="6824978" y="9371307"/>
            <a:ext cx="2133600" cy="365125"/>
          </a:xfrm>
        </p:spPr>
        <p:txBody>
          <a:bodyPr/>
          <a:lstStyle/>
          <a:p>
            <a:r>
              <a:rPr lang="en-CA" dirty="0"/>
              <a:t>Version 2020.07</a:t>
            </a:r>
            <a:endParaRPr lang="en-US" dirty="0"/>
          </a:p>
        </p:txBody>
      </p:sp>
      <p:sp>
        <p:nvSpPr>
          <p:cNvPr id="5" name="Footer Placeholder 4">
            <a:extLst>
              <a:ext uri="{FF2B5EF4-FFF2-40B4-BE49-F238E27FC236}">
                <a16:creationId xmlns:a16="http://schemas.microsoft.com/office/drawing/2014/main" id="{E34C719D-E568-674A-BF12-1DA7F81FA4D2}"/>
              </a:ext>
            </a:extLst>
          </p:cNvPr>
          <p:cNvSpPr>
            <a:spLocks noGrp="1"/>
          </p:cNvSpPr>
          <p:nvPr>
            <p:ph type="ftr" sz="quarter" idx="11"/>
          </p:nvPr>
        </p:nvSpPr>
        <p:spPr>
          <a:xfrm>
            <a:off x="3645397" y="9341112"/>
            <a:ext cx="2895600" cy="365125"/>
          </a:xfrm>
        </p:spPr>
        <p:txBody>
          <a:bodyPr/>
          <a:lstStyle/>
          <a:p>
            <a:r>
              <a:rPr lang="en-US" dirty="0"/>
              <a:t>Disciplined Agile © Project Management Institute. All rights reserved.</a:t>
            </a:r>
          </a:p>
        </p:txBody>
      </p:sp>
      <p:sp>
        <p:nvSpPr>
          <p:cNvPr id="6" name="Slide Number Placeholder 5">
            <a:extLst>
              <a:ext uri="{FF2B5EF4-FFF2-40B4-BE49-F238E27FC236}">
                <a16:creationId xmlns:a16="http://schemas.microsoft.com/office/drawing/2014/main" id="{2653D09E-025B-8440-8F20-0ACD84C25462}"/>
              </a:ext>
            </a:extLst>
          </p:cNvPr>
          <p:cNvSpPr>
            <a:spLocks noGrp="1"/>
          </p:cNvSpPr>
          <p:nvPr>
            <p:ph type="sldNum" sz="quarter" idx="12"/>
          </p:nvPr>
        </p:nvSpPr>
        <p:spPr/>
        <p:txBody>
          <a:bodyPr/>
          <a:lstStyle/>
          <a:p>
            <a:fld id="{6973FCEF-5573-7E43-8272-70C9D66591DA}" type="slidenum">
              <a:rPr lang="en-US" smtClean="0"/>
              <a:t>6</a:t>
            </a:fld>
            <a:endParaRPr lang="en-US" dirty="0"/>
          </a:p>
        </p:txBody>
      </p:sp>
      <p:sp>
        <p:nvSpPr>
          <p:cNvPr id="9" name="Title 1">
            <a:extLst>
              <a:ext uri="{FF2B5EF4-FFF2-40B4-BE49-F238E27FC236}">
                <a16:creationId xmlns:a16="http://schemas.microsoft.com/office/drawing/2014/main" id="{CF3BEFA9-09E7-2549-9AC8-93347F139DB9}"/>
              </a:ext>
            </a:extLst>
          </p:cNvPr>
          <p:cNvSpPr txBox="1">
            <a:spLocks/>
          </p:cNvSpPr>
          <p:nvPr/>
        </p:nvSpPr>
        <p:spPr>
          <a:xfrm>
            <a:off x="668949" y="2681430"/>
            <a:ext cx="6979626" cy="5929169"/>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2800" kern="1200">
                <a:solidFill>
                  <a:schemeClr val="tx1"/>
                </a:solidFill>
                <a:latin typeface="Arial" panose="020B0604020202020204" pitchFamily="34" charset="0"/>
                <a:ea typeface="+mj-ea"/>
                <a:cs typeface="Arial" panose="020B0604020202020204" pitchFamily="34" charset="0"/>
              </a:defRPr>
            </a:lvl1pPr>
          </a:lstStyle>
          <a:p>
            <a:r>
              <a:rPr lang="es-CO" sz="3600" noProof="0" dirty="0">
                <a:solidFill>
                  <a:srgbClr val="002060"/>
                </a:solidFill>
                <a:latin typeface="Poppins" panose="00000500000000000000" pitchFamily="2" charset="0"/>
                <a:cs typeface="Poppins" panose="00000500000000000000" pitchFamily="2" charset="0"/>
              </a:rPr>
              <a:t>Una forma de trabajar (WoW, por sus siglas en ingles) para todos los equipos no será suficiente</a:t>
            </a:r>
          </a:p>
          <a:p>
            <a:endParaRPr lang="es-CO" sz="3600" noProof="0" dirty="0">
              <a:solidFill>
                <a:srgbClr val="002060"/>
              </a:solidFill>
              <a:latin typeface="Poppins" panose="00000500000000000000" pitchFamily="2" charset="0"/>
              <a:cs typeface="Poppins" panose="00000500000000000000" pitchFamily="2" charset="0"/>
            </a:endParaRPr>
          </a:p>
          <a:p>
            <a:r>
              <a:rPr lang="es-CO" sz="3600" noProof="0" dirty="0">
                <a:solidFill>
                  <a:srgbClr val="002060"/>
                </a:solidFill>
                <a:latin typeface="Poppins" panose="00000500000000000000" pitchFamily="2" charset="0"/>
                <a:cs typeface="Poppins" panose="00000500000000000000" pitchFamily="2" charset="0"/>
              </a:rPr>
              <a:t>Los equipos deben escoger su WoW de manera tal que se ajusté a ellos y a la situación a la cual se enfrentan</a:t>
            </a:r>
          </a:p>
        </p:txBody>
      </p:sp>
      <p:pic>
        <p:nvPicPr>
          <p:cNvPr id="3" name="Picture 2" descr="A picture containing sitting, large, many, black&#10;&#10;Description automatically generated">
            <a:extLst>
              <a:ext uri="{FF2B5EF4-FFF2-40B4-BE49-F238E27FC236}">
                <a16:creationId xmlns:a16="http://schemas.microsoft.com/office/drawing/2014/main" id="{86134FE3-95CF-426B-A058-63DDE26F244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807025" y="616084"/>
            <a:ext cx="10097634" cy="8374869"/>
          </a:xfrm>
          <a:prstGeom prst="rect">
            <a:avLst/>
          </a:prstGeom>
        </p:spPr>
      </p:pic>
      <p:sp>
        <p:nvSpPr>
          <p:cNvPr id="7" name="Google Shape;158;p3">
            <a:extLst>
              <a:ext uri="{FF2B5EF4-FFF2-40B4-BE49-F238E27FC236}">
                <a16:creationId xmlns:a16="http://schemas.microsoft.com/office/drawing/2014/main" id="{142DE4DD-D6D3-237E-7E51-52DF0F9470D8}"/>
              </a:ext>
            </a:extLst>
          </p:cNvPr>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8" name="Google Shape;159;p3">
            <a:extLst>
              <a:ext uri="{FF2B5EF4-FFF2-40B4-BE49-F238E27FC236}">
                <a16:creationId xmlns:a16="http://schemas.microsoft.com/office/drawing/2014/main" id="{F6EE6D63-0FB1-6E15-5DC5-3D3D1219AD38}"/>
              </a:ext>
            </a:extLst>
          </p:cNvPr>
          <p:cNvGrpSpPr/>
          <p:nvPr/>
        </p:nvGrpSpPr>
        <p:grpSpPr>
          <a:xfrm>
            <a:off x="17896105" y="-144661"/>
            <a:ext cx="454222" cy="10431661"/>
            <a:chOff x="0" y="-192881"/>
            <a:chExt cx="605630" cy="13908881"/>
          </a:xfrm>
        </p:grpSpPr>
        <p:grpSp>
          <p:nvGrpSpPr>
            <p:cNvPr id="10" name="Google Shape;160;p3">
              <a:extLst>
                <a:ext uri="{FF2B5EF4-FFF2-40B4-BE49-F238E27FC236}">
                  <a16:creationId xmlns:a16="http://schemas.microsoft.com/office/drawing/2014/main" id="{CED6BECE-6B5B-FD22-2382-6CA80D5BFBE9}"/>
                </a:ext>
              </a:extLst>
            </p:cNvPr>
            <p:cNvGrpSpPr/>
            <p:nvPr/>
          </p:nvGrpSpPr>
          <p:grpSpPr>
            <a:xfrm>
              <a:off x="77114" y="-192881"/>
              <a:ext cx="444500" cy="13908881"/>
              <a:chOff x="0" y="-38100"/>
              <a:chExt cx="87802" cy="2747433"/>
            </a:xfrm>
          </p:grpSpPr>
          <p:sp>
            <p:nvSpPr>
              <p:cNvPr id="16" name="Google Shape;161;p3">
                <a:extLst>
                  <a:ext uri="{FF2B5EF4-FFF2-40B4-BE49-F238E27FC236}">
                    <a16:creationId xmlns:a16="http://schemas.microsoft.com/office/drawing/2014/main" id="{5CFA6B20-F666-2256-A5E4-142D364DE846}"/>
                  </a:ext>
                </a:extLst>
              </p:cNvPr>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62;p3">
                <a:extLst>
                  <a:ext uri="{FF2B5EF4-FFF2-40B4-BE49-F238E27FC236}">
                    <a16:creationId xmlns:a16="http://schemas.microsoft.com/office/drawing/2014/main" id="{01B0C542-51F3-69C4-4E3C-253BB50F7F6D}"/>
                  </a:ext>
                </a:extLst>
              </p:cNvPr>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1" name="Google Shape;163;p3">
              <a:extLst>
                <a:ext uri="{FF2B5EF4-FFF2-40B4-BE49-F238E27FC236}">
                  <a16:creationId xmlns:a16="http://schemas.microsoft.com/office/drawing/2014/main" id="{3D2BFE79-FFDE-57A5-3819-1B6EA37AFA94}"/>
                </a:ext>
              </a:extLst>
            </p:cNvPr>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64;p3">
              <a:extLst>
                <a:ext uri="{FF2B5EF4-FFF2-40B4-BE49-F238E27FC236}">
                  <a16:creationId xmlns:a16="http://schemas.microsoft.com/office/drawing/2014/main" id="{C48BEE3C-5527-DDE5-C8E2-13CF46B5A409}"/>
                </a:ext>
              </a:extLst>
            </p:cNvPr>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3" name="Google Shape;165;p3">
              <a:extLst>
                <a:ext uri="{FF2B5EF4-FFF2-40B4-BE49-F238E27FC236}">
                  <a16:creationId xmlns:a16="http://schemas.microsoft.com/office/drawing/2014/main" id="{F250AA3E-3D05-1C67-864D-236B7F81461A}"/>
                </a:ext>
              </a:extLst>
            </p:cNvPr>
            <p:cNvGrpSpPr/>
            <p:nvPr/>
          </p:nvGrpSpPr>
          <p:grpSpPr>
            <a:xfrm rot="1460314">
              <a:off x="4969" y="749085"/>
              <a:ext cx="595692" cy="152572"/>
              <a:chOff x="0" y="-38100"/>
              <a:chExt cx="1355149" cy="347089"/>
            </a:xfrm>
          </p:grpSpPr>
          <p:sp>
            <p:nvSpPr>
              <p:cNvPr id="14" name="Google Shape;166;p3">
                <a:extLst>
                  <a:ext uri="{FF2B5EF4-FFF2-40B4-BE49-F238E27FC236}">
                    <a16:creationId xmlns:a16="http://schemas.microsoft.com/office/drawing/2014/main" id="{B76E996A-9350-932B-E5E3-A348129B9EB7}"/>
                  </a:ext>
                </a:extLst>
              </p:cNvPr>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167;p3">
                <a:extLst>
                  <a:ext uri="{FF2B5EF4-FFF2-40B4-BE49-F238E27FC236}">
                    <a16:creationId xmlns:a16="http://schemas.microsoft.com/office/drawing/2014/main" id="{9142FEA9-A1A2-327C-D47C-670559E93638}"/>
                  </a:ext>
                </a:extLst>
              </p:cNvPr>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sp>
        <p:nvSpPr>
          <p:cNvPr id="18" name="Google Shape;145;g362559cb20c_0_98">
            <a:extLst>
              <a:ext uri="{FF2B5EF4-FFF2-40B4-BE49-F238E27FC236}">
                <a16:creationId xmlns:a16="http://schemas.microsoft.com/office/drawing/2014/main" id="{888DF09C-6618-2F2E-1F6B-C76BDC541BDC}"/>
              </a:ext>
            </a:extLst>
          </p:cNvPr>
          <p:cNvSpPr/>
          <p:nvPr/>
        </p:nvSpPr>
        <p:spPr>
          <a:xfrm>
            <a:off x="-437362" y="8343245"/>
            <a:ext cx="2052835" cy="2064911"/>
          </a:xfrm>
          <a:custGeom>
            <a:avLst/>
            <a:gdLst/>
            <a:ahLst/>
            <a:cxnLst/>
            <a:rect l="l" t="t" r="r" b="b"/>
            <a:pathLst>
              <a:path w="2052835" h="2064911" extrusionOk="0">
                <a:moveTo>
                  <a:pt x="0" y="0"/>
                </a:moveTo>
                <a:lnTo>
                  <a:pt x="2052835" y="0"/>
                </a:lnTo>
                <a:lnTo>
                  <a:pt x="2052835" y="2064910"/>
                </a:lnTo>
                <a:lnTo>
                  <a:pt x="0" y="2064910"/>
                </a:lnTo>
                <a:lnTo>
                  <a:pt x="0" y="0"/>
                </a:lnTo>
                <a:close/>
              </a:path>
            </a:pathLst>
          </a:custGeom>
          <a:blipFill rotWithShape="1">
            <a:blip r:embed="rId6">
              <a:alphaModFix/>
            </a:blip>
            <a:stretch>
              <a:fillRect l="-34848" t="-49457" r="-26418" b="-59436"/>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46;g362559cb20c_0_98">
            <a:extLst>
              <a:ext uri="{FF2B5EF4-FFF2-40B4-BE49-F238E27FC236}">
                <a16:creationId xmlns:a16="http://schemas.microsoft.com/office/drawing/2014/main" id="{CB399EAA-DEEC-0269-9466-973AA04C6830}"/>
              </a:ext>
            </a:extLst>
          </p:cNvPr>
          <p:cNvSpPr/>
          <p:nvPr/>
        </p:nvSpPr>
        <p:spPr>
          <a:xfrm rot="10800000">
            <a:off x="16269690" y="-317722"/>
            <a:ext cx="1607799" cy="1648365"/>
          </a:xfrm>
          <a:custGeom>
            <a:avLst/>
            <a:gdLst/>
            <a:ahLst/>
            <a:cxnLst/>
            <a:rect l="l" t="t" r="r" b="b"/>
            <a:pathLst>
              <a:path w="1607799" h="1648365" extrusionOk="0">
                <a:moveTo>
                  <a:pt x="0" y="0"/>
                </a:moveTo>
                <a:lnTo>
                  <a:pt x="1607799" y="0"/>
                </a:lnTo>
                <a:lnTo>
                  <a:pt x="1607799" y="1648364"/>
                </a:lnTo>
                <a:lnTo>
                  <a:pt x="0" y="1648364"/>
                </a:lnTo>
                <a:lnTo>
                  <a:pt x="0" y="0"/>
                </a:lnTo>
                <a:close/>
              </a:path>
            </a:pathLst>
          </a:custGeom>
          <a:blipFill rotWithShape="1">
            <a:blip r:embed="rId7">
              <a:alphaModFix/>
            </a:blip>
            <a:stretch>
              <a:fillRect l="-36887" t="-49688" r="-28268" b="-60197"/>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84260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59" name="Google Shape;159;p3"/>
          <p:cNvGrpSpPr/>
          <p:nvPr/>
        </p:nvGrpSpPr>
        <p:grpSpPr>
          <a:xfrm>
            <a:off x="17896105" y="-144661"/>
            <a:ext cx="454222" cy="10431661"/>
            <a:chOff x="0" y="-192881"/>
            <a:chExt cx="605630" cy="13908881"/>
          </a:xfrm>
        </p:grpSpPr>
        <p:grpSp>
          <p:nvGrpSpPr>
            <p:cNvPr id="160" name="Google Shape;160;p3"/>
            <p:cNvGrpSpPr/>
            <p:nvPr/>
          </p:nvGrpSpPr>
          <p:grpSpPr>
            <a:xfrm>
              <a:off x="77114" y="-192881"/>
              <a:ext cx="444500" cy="13908881"/>
              <a:chOff x="0" y="-38100"/>
              <a:chExt cx="87802" cy="2747433"/>
            </a:xfrm>
          </p:grpSpPr>
          <p:sp>
            <p:nvSpPr>
              <p:cNvPr id="161" name="Google Shape;161;p3"/>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2" name="Google Shape;162;p3"/>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63" name="Google Shape;163;p3"/>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4" name="Google Shape;164;p3"/>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65" name="Google Shape;165;p3"/>
            <p:cNvGrpSpPr/>
            <p:nvPr/>
          </p:nvGrpSpPr>
          <p:grpSpPr>
            <a:xfrm rot="1460314">
              <a:off x="4969" y="749085"/>
              <a:ext cx="595692" cy="152572"/>
              <a:chOff x="0" y="-38100"/>
              <a:chExt cx="1355149" cy="347089"/>
            </a:xfrm>
          </p:grpSpPr>
          <p:sp>
            <p:nvSpPr>
              <p:cNvPr id="166" name="Google Shape;166;p3"/>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7" name="Google Shape;167;p3"/>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168" name="Google Shape;168;p3"/>
          <p:cNvGrpSpPr/>
          <p:nvPr/>
        </p:nvGrpSpPr>
        <p:grpSpPr>
          <a:xfrm>
            <a:off x="1749503" y="1735573"/>
            <a:ext cx="5574946" cy="1041016"/>
            <a:chOff x="0" y="0"/>
            <a:chExt cx="7433261" cy="1388022"/>
          </a:xfrm>
        </p:grpSpPr>
        <p:grpSp>
          <p:nvGrpSpPr>
            <p:cNvPr id="169" name="Google Shape;169;p3"/>
            <p:cNvGrpSpPr/>
            <p:nvPr/>
          </p:nvGrpSpPr>
          <p:grpSpPr>
            <a:xfrm>
              <a:off x="0" y="0"/>
              <a:ext cx="7433261" cy="1388022"/>
              <a:chOff x="0" y="0"/>
              <a:chExt cx="1742214" cy="325326"/>
            </a:xfrm>
          </p:grpSpPr>
          <p:sp>
            <p:nvSpPr>
              <p:cNvPr id="170" name="Google Shape;170;p3"/>
              <p:cNvSpPr/>
              <p:nvPr/>
            </p:nvSpPr>
            <p:spPr>
              <a:xfrm>
                <a:off x="0" y="0"/>
                <a:ext cx="1742214" cy="325326"/>
              </a:xfrm>
              <a:custGeom>
                <a:avLst/>
                <a:gdLst/>
                <a:ahLst/>
                <a:cxnLst/>
                <a:rect l="l" t="t" r="r" b="b"/>
                <a:pathLst>
                  <a:path w="1742214" h="325326" extrusionOk="0">
                    <a:moveTo>
                      <a:pt x="39813" y="0"/>
                    </a:moveTo>
                    <a:lnTo>
                      <a:pt x="1702400" y="0"/>
                    </a:lnTo>
                    <a:cubicBezTo>
                      <a:pt x="1712959" y="0"/>
                      <a:pt x="1723086" y="4195"/>
                      <a:pt x="1730553" y="11661"/>
                    </a:cubicBezTo>
                    <a:cubicBezTo>
                      <a:pt x="1738019" y="19127"/>
                      <a:pt x="1742214" y="29254"/>
                      <a:pt x="1742214" y="39813"/>
                    </a:cubicBezTo>
                    <a:lnTo>
                      <a:pt x="1742214" y="285512"/>
                    </a:lnTo>
                    <a:cubicBezTo>
                      <a:pt x="1742214" y="296071"/>
                      <a:pt x="1738019" y="306198"/>
                      <a:pt x="1730553" y="313665"/>
                    </a:cubicBezTo>
                    <a:cubicBezTo>
                      <a:pt x="1723086" y="321131"/>
                      <a:pt x="1712959" y="325326"/>
                      <a:pt x="1702400" y="325326"/>
                    </a:cubicBezTo>
                    <a:lnTo>
                      <a:pt x="39813" y="325326"/>
                    </a:lnTo>
                    <a:cubicBezTo>
                      <a:pt x="29254" y="325326"/>
                      <a:pt x="19127" y="321131"/>
                      <a:pt x="11661" y="313665"/>
                    </a:cubicBezTo>
                    <a:cubicBezTo>
                      <a:pt x="4195" y="306198"/>
                      <a:pt x="0" y="296071"/>
                      <a:pt x="0" y="285512"/>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1" name="Google Shape;171;p3"/>
              <p:cNvSpPr txBox="1"/>
              <p:nvPr/>
            </p:nvSpPr>
            <p:spPr>
              <a:xfrm>
                <a:off x="0" y="0"/>
                <a:ext cx="1742214" cy="325326"/>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72" name="Google Shape;172;p3"/>
            <p:cNvSpPr txBox="1"/>
            <p:nvPr/>
          </p:nvSpPr>
          <p:spPr>
            <a:xfrm>
              <a:off x="87297" y="118297"/>
              <a:ext cx="7181256" cy="113227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400" b="1">
                  <a:solidFill>
                    <a:srgbClr val="FFFFFF"/>
                  </a:solidFill>
                  <a:latin typeface="Poppins"/>
                  <a:ea typeface="Poppins"/>
                  <a:cs typeface="Poppins"/>
                  <a:sym typeface="Poppins"/>
                </a:rPr>
                <a:t>¿Qué son las metodologías ágiles?</a:t>
              </a:r>
              <a:endParaRPr sz="2400" b="1">
                <a:solidFill>
                  <a:srgbClr val="FFFFFF"/>
                </a:solidFill>
                <a:latin typeface="Poppins"/>
                <a:ea typeface="Poppins"/>
                <a:cs typeface="Poppins"/>
                <a:sym typeface="Poppins"/>
              </a:endParaRPr>
            </a:p>
          </p:txBody>
        </p:sp>
      </p:grpSp>
      <p:grpSp>
        <p:nvGrpSpPr>
          <p:cNvPr id="173" name="Google Shape;173;p3"/>
          <p:cNvGrpSpPr/>
          <p:nvPr/>
        </p:nvGrpSpPr>
        <p:grpSpPr>
          <a:xfrm>
            <a:off x="9372600" y="4390206"/>
            <a:ext cx="5574946" cy="650407"/>
            <a:chOff x="0" y="0"/>
            <a:chExt cx="7433261" cy="867209"/>
          </a:xfrm>
        </p:grpSpPr>
        <p:grpSp>
          <p:nvGrpSpPr>
            <p:cNvPr id="174" name="Google Shape;174;p3"/>
            <p:cNvGrpSpPr/>
            <p:nvPr/>
          </p:nvGrpSpPr>
          <p:grpSpPr>
            <a:xfrm>
              <a:off x="0" y="0"/>
              <a:ext cx="7433261" cy="867209"/>
              <a:chOff x="0" y="0"/>
              <a:chExt cx="1742214" cy="203257"/>
            </a:xfrm>
          </p:grpSpPr>
          <p:sp>
            <p:nvSpPr>
              <p:cNvPr id="175" name="Google Shape;175;p3"/>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6" name="Google Shape;176;p3"/>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77" name="Google Shape;177;p3"/>
            <p:cNvSpPr txBox="1"/>
            <p:nvPr/>
          </p:nvSpPr>
          <p:spPr>
            <a:xfrm>
              <a:off x="126002" y="106636"/>
              <a:ext cx="7181256" cy="625363"/>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Medium"/>
                  <a:ea typeface="Poppins Medium"/>
                  <a:cs typeface="Poppins Medium"/>
                  <a:sym typeface="Poppins Medium"/>
                </a:rPr>
                <a:t>Ejemplo</a:t>
              </a:r>
              <a:endParaRPr sz="3071" b="1">
                <a:solidFill>
                  <a:srgbClr val="FFFFFF"/>
                </a:solidFill>
                <a:latin typeface="Poppins Medium"/>
                <a:ea typeface="Poppins Medium"/>
                <a:cs typeface="Poppins Medium"/>
                <a:sym typeface="Poppins Medium"/>
              </a:endParaRPr>
            </a:p>
          </p:txBody>
        </p:sp>
      </p:grpSp>
      <p:sp>
        <p:nvSpPr>
          <p:cNvPr id="178" name="Google Shape;178;p3"/>
          <p:cNvSpPr/>
          <p:nvPr/>
        </p:nvSpPr>
        <p:spPr>
          <a:xfrm>
            <a:off x="2513793" y="3741956"/>
            <a:ext cx="4046365" cy="3742888"/>
          </a:xfrm>
          <a:custGeom>
            <a:avLst/>
            <a:gdLst/>
            <a:ahLst/>
            <a:cxnLst/>
            <a:rect l="l" t="t" r="r" b="b"/>
            <a:pathLst>
              <a:path w="4046365" h="3742888" extrusionOk="0">
                <a:moveTo>
                  <a:pt x="0" y="0"/>
                </a:moveTo>
                <a:lnTo>
                  <a:pt x="4046366" y="0"/>
                </a:lnTo>
                <a:lnTo>
                  <a:pt x="4046366" y="3742887"/>
                </a:lnTo>
                <a:lnTo>
                  <a:pt x="0" y="3742887"/>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9" name="Google Shape;179;p3"/>
          <p:cNvSpPr txBox="1"/>
          <p:nvPr/>
        </p:nvSpPr>
        <p:spPr>
          <a:xfrm>
            <a:off x="7709128" y="1702083"/>
            <a:ext cx="8626063" cy="1477328"/>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MX" sz="2400">
                <a:solidFill>
                  <a:schemeClr val="dk1"/>
                </a:solidFill>
                <a:latin typeface="Poppins"/>
                <a:ea typeface="Poppins"/>
                <a:cs typeface="Poppins"/>
                <a:sym typeface="Poppins"/>
              </a:rPr>
              <a:t>Son métodos de gestión de proyectos basados en ciclos cortos que fomentan la colaboración, la entrega continua de valor y la adaptación rápida a los cambios del cliente.</a:t>
            </a:r>
            <a:endParaRPr/>
          </a:p>
        </p:txBody>
      </p:sp>
      <p:sp>
        <p:nvSpPr>
          <p:cNvPr id="180" name="Google Shape;180;p3"/>
          <p:cNvSpPr txBox="1"/>
          <p:nvPr/>
        </p:nvSpPr>
        <p:spPr>
          <a:xfrm>
            <a:off x="7570700" y="5837998"/>
            <a:ext cx="9033600" cy="24375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s-MX" sz="2400">
                <a:solidFill>
                  <a:schemeClr val="dk1"/>
                </a:solidFill>
                <a:latin typeface="Poppins"/>
                <a:ea typeface="Poppins"/>
                <a:cs typeface="Poppins"/>
                <a:sym typeface="Poppins"/>
              </a:rPr>
              <a:t>Un equipo de desarrollo lanza una app para reservas de citas médicas. Cada dos semanas liberan una nueva versión con mejoras, como agendamiento por especialidad o recordatorios por correo, ajustándose a lo que los usuarios van solicitando durante el proceso.</a:t>
            </a:r>
            <a:endParaRPr sz="2399">
              <a:solidFill>
                <a:srgbClr val="1F1F1D"/>
              </a:solidFill>
              <a:latin typeface="Poppins"/>
              <a:ea typeface="Poppins"/>
              <a:cs typeface="Poppins"/>
              <a:sym typeface="Poppi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4"/>
          <p:cNvSpPr/>
          <p:nvPr/>
        </p:nvSpPr>
        <p:spPr>
          <a:xfrm>
            <a:off x="16240722" y="9245973"/>
            <a:ext cx="1388509" cy="555404"/>
          </a:xfrm>
          <a:custGeom>
            <a:avLst/>
            <a:gdLst/>
            <a:ahLst/>
            <a:cxnLst/>
            <a:rect l="l" t="t" r="r" b="b"/>
            <a:pathLst>
              <a:path w="1388509" h="555404" extrusionOk="0">
                <a:moveTo>
                  <a:pt x="0" y="0"/>
                </a:moveTo>
                <a:lnTo>
                  <a:pt x="1388510" y="0"/>
                </a:lnTo>
                <a:lnTo>
                  <a:pt x="1388510" y="555404"/>
                </a:lnTo>
                <a:lnTo>
                  <a:pt x="0" y="555404"/>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86" name="Google Shape;186;p4"/>
          <p:cNvGrpSpPr/>
          <p:nvPr/>
        </p:nvGrpSpPr>
        <p:grpSpPr>
          <a:xfrm>
            <a:off x="17896105" y="-144661"/>
            <a:ext cx="454222" cy="10431661"/>
            <a:chOff x="0" y="-192881"/>
            <a:chExt cx="605630" cy="13908881"/>
          </a:xfrm>
        </p:grpSpPr>
        <p:grpSp>
          <p:nvGrpSpPr>
            <p:cNvPr id="187" name="Google Shape;187;p4"/>
            <p:cNvGrpSpPr/>
            <p:nvPr/>
          </p:nvGrpSpPr>
          <p:grpSpPr>
            <a:xfrm>
              <a:off x="77114" y="-192881"/>
              <a:ext cx="444500" cy="13908881"/>
              <a:chOff x="0" y="-38100"/>
              <a:chExt cx="87802" cy="2747433"/>
            </a:xfrm>
          </p:grpSpPr>
          <p:sp>
            <p:nvSpPr>
              <p:cNvPr id="188" name="Google Shape;188;p4"/>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9" name="Google Shape;189;p4"/>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90" name="Google Shape;190;p4"/>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1" name="Google Shape;191;p4"/>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92" name="Google Shape;192;p4"/>
            <p:cNvGrpSpPr/>
            <p:nvPr/>
          </p:nvGrpSpPr>
          <p:grpSpPr>
            <a:xfrm rot="1460314">
              <a:off x="4969" y="749085"/>
              <a:ext cx="595692" cy="152572"/>
              <a:chOff x="0" y="-38100"/>
              <a:chExt cx="1355149" cy="347089"/>
            </a:xfrm>
          </p:grpSpPr>
          <p:sp>
            <p:nvSpPr>
              <p:cNvPr id="193" name="Google Shape;193;p4"/>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4" name="Google Shape;194;p4"/>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195" name="Google Shape;195;p4"/>
          <p:cNvGrpSpPr/>
          <p:nvPr/>
        </p:nvGrpSpPr>
        <p:grpSpPr>
          <a:xfrm>
            <a:off x="11150466" y="2058075"/>
            <a:ext cx="5578575" cy="1041016"/>
            <a:chOff x="-4839" y="0"/>
            <a:chExt cx="7438100" cy="1388022"/>
          </a:xfrm>
        </p:grpSpPr>
        <p:grpSp>
          <p:nvGrpSpPr>
            <p:cNvPr id="196" name="Google Shape;196;p4"/>
            <p:cNvGrpSpPr/>
            <p:nvPr/>
          </p:nvGrpSpPr>
          <p:grpSpPr>
            <a:xfrm>
              <a:off x="0" y="0"/>
              <a:ext cx="7433261" cy="1388022"/>
              <a:chOff x="0" y="0"/>
              <a:chExt cx="1742214" cy="325326"/>
            </a:xfrm>
          </p:grpSpPr>
          <p:sp>
            <p:nvSpPr>
              <p:cNvPr id="197" name="Google Shape;197;p4"/>
              <p:cNvSpPr/>
              <p:nvPr/>
            </p:nvSpPr>
            <p:spPr>
              <a:xfrm>
                <a:off x="0" y="0"/>
                <a:ext cx="1742214" cy="325326"/>
              </a:xfrm>
              <a:custGeom>
                <a:avLst/>
                <a:gdLst/>
                <a:ahLst/>
                <a:cxnLst/>
                <a:rect l="l" t="t" r="r" b="b"/>
                <a:pathLst>
                  <a:path w="1742214" h="325326" extrusionOk="0">
                    <a:moveTo>
                      <a:pt x="39813" y="0"/>
                    </a:moveTo>
                    <a:lnTo>
                      <a:pt x="1702400" y="0"/>
                    </a:lnTo>
                    <a:cubicBezTo>
                      <a:pt x="1712959" y="0"/>
                      <a:pt x="1723086" y="4195"/>
                      <a:pt x="1730553" y="11661"/>
                    </a:cubicBezTo>
                    <a:cubicBezTo>
                      <a:pt x="1738019" y="19127"/>
                      <a:pt x="1742214" y="29254"/>
                      <a:pt x="1742214" y="39813"/>
                    </a:cubicBezTo>
                    <a:lnTo>
                      <a:pt x="1742214" y="285512"/>
                    </a:lnTo>
                    <a:cubicBezTo>
                      <a:pt x="1742214" y="296071"/>
                      <a:pt x="1738019" y="306198"/>
                      <a:pt x="1730553" y="313665"/>
                    </a:cubicBezTo>
                    <a:cubicBezTo>
                      <a:pt x="1723086" y="321131"/>
                      <a:pt x="1712959" y="325326"/>
                      <a:pt x="1702400" y="325326"/>
                    </a:cubicBezTo>
                    <a:lnTo>
                      <a:pt x="39813" y="325326"/>
                    </a:lnTo>
                    <a:cubicBezTo>
                      <a:pt x="29254" y="325326"/>
                      <a:pt x="19127" y="321131"/>
                      <a:pt x="11661" y="313665"/>
                    </a:cubicBezTo>
                    <a:cubicBezTo>
                      <a:pt x="4195" y="306198"/>
                      <a:pt x="0" y="296071"/>
                      <a:pt x="0" y="285512"/>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8" name="Google Shape;198;p4"/>
              <p:cNvSpPr txBox="1"/>
              <p:nvPr/>
            </p:nvSpPr>
            <p:spPr>
              <a:xfrm>
                <a:off x="0" y="0"/>
                <a:ext cx="1742214" cy="325326"/>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199" name="Google Shape;199;p4"/>
            <p:cNvSpPr txBox="1"/>
            <p:nvPr/>
          </p:nvSpPr>
          <p:spPr>
            <a:xfrm>
              <a:off x="-4839" y="418551"/>
              <a:ext cx="7181256" cy="55092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400" b="1">
                  <a:solidFill>
                    <a:srgbClr val="FFFFFF"/>
                  </a:solidFill>
                  <a:latin typeface="Poppins"/>
                  <a:ea typeface="Poppins"/>
                  <a:cs typeface="Poppins"/>
                  <a:sym typeface="Poppins"/>
                </a:rPr>
                <a:t>Contexto Histórico</a:t>
              </a:r>
              <a:endParaRPr sz="2400" b="1">
                <a:solidFill>
                  <a:srgbClr val="FFFFFF"/>
                </a:solidFill>
                <a:latin typeface="Poppins"/>
                <a:ea typeface="Poppins"/>
                <a:cs typeface="Poppins"/>
                <a:sym typeface="Poppins"/>
              </a:endParaRPr>
            </a:p>
          </p:txBody>
        </p:sp>
      </p:grpSp>
      <p:sp>
        <p:nvSpPr>
          <p:cNvPr id="200" name="Google Shape;200;p4"/>
          <p:cNvSpPr/>
          <p:nvPr/>
        </p:nvSpPr>
        <p:spPr>
          <a:xfrm>
            <a:off x="11828730" y="3848100"/>
            <a:ext cx="3981796" cy="3742888"/>
          </a:xfrm>
          <a:custGeom>
            <a:avLst/>
            <a:gdLst/>
            <a:ahLst/>
            <a:cxnLst/>
            <a:rect l="l" t="t" r="r" b="b"/>
            <a:pathLst>
              <a:path w="3981796" h="3742888" extrusionOk="0">
                <a:moveTo>
                  <a:pt x="0" y="0"/>
                </a:moveTo>
                <a:lnTo>
                  <a:pt x="3981795" y="0"/>
                </a:lnTo>
                <a:lnTo>
                  <a:pt x="3981795" y="3742887"/>
                </a:lnTo>
                <a:lnTo>
                  <a:pt x="0" y="3742887"/>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1" name="Google Shape;201;p4"/>
          <p:cNvSpPr txBox="1"/>
          <p:nvPr/>
        </p:nvSpPr>
        <p:spPr>
          <a:xfrm>
            <a:off x="1595245" y="1206981"/>
            <a:ext cx="8649139" cy="7386638"/>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s-MX" sz="2400" b="1">
                <a:solidFill>
                  <a:schemeClr val="dk1"/>
                </a:solidFill>
                <a:latin typeface="Poppins"/>
                <a:ea typeface="Poppins"/>
                <a:cs typeface="Poppins"/>
                <a:sym typeface="Poppins"/>
              </a:rPr>
              <a:t>Antes de 2000</a:t>
            </a:r>
            <a:br>
              <a:rPr lang="es-MX" sz="2400">
                <a:solidFill>
                  <a:schemeClr val="dk1"/>
                </a:solidFill>
                <a:latin typeface="Poppins"/>
                <a:ea typeface="Poppins"/>
                <a:cs typeface="Poppins"/>
                <a:sym typeface="Poppins"/>
              </a:rPr>
            </a:br>
            <a:r>
              <a:rPr lang="es-MX" sz="2400">
                <a:solidFill>
                  <a:schemeClr val="dk1"/>
                </a:solidFill>
                <a:latin typeface="Poppins"/>
                <a:ea typeface="Poppins"/>
                <a:cs typeface="Poppins"/>
                <a:sym typeface="Poppins"/>
              </a:rPr>
              <a:t>Los proyectos seguían modelos rígidos como el cascada, con entregas al final y poca flexibilidad ante cambios.</a:t>
            </a:r>
            <a:endParaRPr/>
          </a:p>
          <a:p>
            <a:pPr marL="0" marR="0" lvl="0" indent="0" algn="ctr" rtl="0">
              <a:spcBef>
                <a:spcPts val="0"/>
              </a:spcBef>
              <a:spcAft>
                <a:spcPts val="0"/>
              </a:spcAft>
              <a:buNone/>
            </a:pPr>
            <a:endParaRPr sz="2400">
              <a:solidFill>
                <a:schemeClr val="dk1"/>
              </a:solidFill>
              <a:latin typeface="Poppins"/>
              <a:ea typeface="Poppins"/>
              <a:cs typeface="Poppins"/>
              <a:sym typeface="Poppins"/>
            </a:endParaRPr>
          </a:p>
          <a:p>
            <a:pPr marL="0" marR="0" lvl="0" indent="0" algn="ctr" rtl="0">
              <a:spcBef>
                <a:spcPts val="0"/>
              </a:spcBef>
              <a:spcAft>
                <a:spcPts val="0"/>
              </a:spcAft>
              <a:buNone/>
            </a:pPr>
            <a:r>
              <a:rPr lang="es-MX" sz="2400" b="1">
                <a:solidFill>
                  <a:schemeClr val="dk1"/>
                </a:solidFill>
                <a:latin typeface="Poppins"/>
                <a:ea typeface="Poppins"/>
                <a:cs typeface="Poppins"/>
                <a:sym typeface="Poppins"/>
              </a:rPr>
              <a:t>2001 – Nace el Manifiesto Ágil</a:t>
            </a:r>
            <a:br>
              <a:rPr lang="es-MX" sz="2400">
                <a:solidFill>
                  <a:schemeClr val="dk1"/>
                </a:solidFill>
                <a:latin typeface="Poppins"/>
                <a:ea typeface="Poppins"/>
                <a:cs typeface="Poppins"/>
                <a:sym typeface="Poppins"/>
              </a:rPr>
            </a:br>
            <a:r>
              <a:rPr lang="es-MX" sz="2400">
                <a:solidFill>
                  <a:schemeClr val="dk1"/>
                </a:solidFill>
                <a:latin typeface="Poppins"/>
                <a:ea typeface="Poppins"/>
                <a:cs typeface="Poppins"/>
                <a:sym typeface="Poppins"/>
              </a:rPr>
              <a:t>17 expertos proponen un nuevo enfoque basado en 4 valores y 12 principios que priorizan la colaboración, entrega continua y adaptación al cambio.</a:t>
            </a:r>
            <a:endParaRPr/>
          </a:p>
          <a:p>
            <a:pPr marL="0" marR="0" lvl="0" indent="0" algn="ctr" rtl="0">
              <a:spcBef>
                <a:spcPts val="0"/>
              </a:spcBef>
              <a:spcAft>
                <a:spcPts val="0"/>
              </a:spcAft>
              <a:buNone/>
            </a:pPr>
            <a:endParaRPr sz="2400">
              <a:solidFill>
                <a:schemeClr val="dk1"/>
              </a:solidFill>
              <a:latin typeface="Poppins"/>
              <a:ea typeface="Poppins"/>
              <a:cs typeface="Poppins"/>
              <a:sym typeface="Poppins"/>
            </a:endParaRPr>
          </a:p>
          <a:p>
            <a:pPr marL="0" marR="0" lvl="0" indent="0" algn="ctr" rtl="0">
              <a:spcBef>
                <a:spcPts val="0"/>
              </a:spcBef>
              <a:spcAft>
                <a:spcPts val="0"/>
              </a:spcAft>
              <a:buNone/>
            </a:pPr>
            <a:r>
              <a:rPr lang="es-MX" sz="2400" b="1">
                <a:solidFill>
                  <a:schemeClr val="dk1"/>
                </a:solidFill>
                <a:latin typeface="Poppins"/>
                <a:ea typeface="Poppins"/>
                <a:cs typeface="Poppins"/>
                <a:sym typeface="Poppins"/>
              </a:rPr>
              <a:t>Comparación clave</a:t>
            </a:r>
            <a:endParaRPr sz="2400">
              <a:solidFill>
                <a:schemeClr val="dk1"/>
              </a:solidFill>
              <a:latin typeface="Poppins"/>
              <a:ea typeface="Poppins"/>
              <a:cs typeface="Poppins"/>
              <a:sym typeface="Poppins"/>
            </a:endParaRPr>
          </a:p>
          <a:p>
            <a:pPr marL="0" marR="0" lvl="0" indent="0" algn="ctr" rtl="0">
              <a:spcBef>
                <a:spcPts val="0"/>
              </a:spcBef>
              <a:spcAft>
                <a:spcPts val="0"/>
              </a:spcAft>
              <a:buNone/>
            </a:pPr>
            <a:r>
              <a:rPr lang="es-MX" sz="2400">
                <a:solidFill>
                  <a:schemeClr val="dk1"/>
                </a:solidFill>
                <a:latin typeface="Poppins"/>
                <a:ea typeface="Poppins"/>
                <a:cs typeface="Poppins"/>
                <a:sym typeface="Poppins"/>
              </a:rPr>
              <a:t>Tradicional: planificación rígida y entregas finales.</a:t>
            </a:r>
            <a:endParaRPr/>
          </a:p>
          <a:p>
            <a:pPr marL="0" marR="0" lvl="0" indent="0" algn="ctr" rtl="0">
              <a:spcBef>
                <a:spcPts val="0"/>
              </a:spcBef>
              <a:spcAft>
                <a:spcPts val="0"/>
              </a:spcAft>
              <a:buNone/>
            </a:pPr>
            <a:r>
              <a:rPr lang="es-MX" sz="2400">
                <a:solidFill>
                  <a:schemeClr val="dk1"/>
                </a:solidFill>
                <a:latin typeface="Poppins"/>
                <a:ea typeface="Poppins"/>
                <a:cs typeface="Poppins"/>
                <a:sym typeface="Poppins"/>
              </a:rPr>
              <a:t>Ágil: ciclos cortos, entrega continua y ajustes constantes.</a:t>
            </a:r>
            <a:endParaRPr/>
          </a:p>
          <a:p>
            <a:pPr marL="0" marR="0" lvl="0" indent="0" algn="ctr" rtl="0">
              <a:spcBef>
                <a:spcPts val="0"/>
              </a:spcBef>
              <a:spcAft>
                <a:spcPts val="0"/>
              </a:spcAft>
              <a:buNone/>
            </a:pPr>
            <a:endParaRPr sz="2400">
              <a:solidFill>
                <a:schemeClr val="dk1"/>
              </a:solidFill>
              <a:latin typeface="Poppins"/>
              <a:ea typeface="Poppins"/>
              <a:cs typeface="Poppins"/>
              <a:sym typeface="Poppins"/>
            </a:endParaRPr>
          </a:p>
          <a:p>
            <a:pPr marL="0" marR="0" lvl="0" indent="0" algn="ctr" rtl="0">
              <a:spcBef>
                <a:spcPts val="0"/>
              </a:spcBef>
              <a:spcAft>
                <a:spcPts val="0"/>
              </a:spcAft>
              <a:buNone/>
            </a:pPr>
            <a:r>
              <a:rPr lang="es-MX" sz="2400" b="1">
                <a:solidFill>
                  <a:schemeClr val="dk1"/>
                </a:solidFill>
                <a:latin typeface="Poppins"/>
                <a:ea typeface="Poppins"/>
                <a:cs typeface="Poppins"/>
                <a:sym typeface="Poppins"/>
              </a:rPr>
              <a:t>Metodologías ágiles más usadas</a:t>
            </a:r>
            <a:endParaRPr sz="2400">
              <a:solidFill>
                <a:schemeClr val="dk1"/>
              </a:solidFill>
              <a:latin typeface="Poppins"/>
              <a:ea typeface="Poppins"/>
              <a:cs typeface="Poppins"/>
              <a:sym typeface="Poppins"/>
            </a:endParaRPr>
          </a:p>
          <a:p>
            <a:pPr marL="0" marR="0" lvl="0" indent="0" algn="ctr" rtl="0">
              <a:spcBef>
                <a:spcPts val="0"/>
              </a:spcBef>
              <a:spcAft>
                <a:spcPts val="0"/>
              </a:spcAft>
              <a:buNone/>
            </a:pPr>
            <a:r>
              <a:rPr lang="es-MX" sz="2400" b="1">
                <a:solidFill>
                  <a:schemeClr val="dk1"/>
                </a:solidFill>
                <a:latin typeface="Poppins"/>
                <a:ea typeface="Poppins"/>
                <a:cs typeface="Poppins"/>
                <a:sym typeface="Poppins"/>
              </a:rPr>
              <a:t>Scrum</a:t>
            </a:r>
            <a:r>
              <a:rPr lang="es-MX" sz="2400">
                <a:solidFill>
                  <a:schemeClr val="dk1"/>
                </a:solidFill>
                <a:latin typeface="Poppins"/>
                <a:ea typeface="Poppins"/>
                <a:cs typeface="Poppins"/>
                <a:sym typeface="Poppins"/>
              </a:rPr>
              <a:t>: estructura formal con roles y sprints.</a:t>
            </a:r>
            <a:endParaRPr/>
          </a:p>
          <a:p>
            <a:pPr marL="0" marR="0" lvl="0" indent="0" algn="ctr" rtl="0">
              <a:spcBef>
                <a:spcPts val="0"/>
              </a:spcBef>
              <a:spcAft>
                <a:spcPts val="0"/>
              </a:spcAft>
              <a:buNone/>
            </a:pPr>
            <a:r>
              <a:rPr lang="es-MX" sz="2400" b="1">
                <a:solidFill>
                  <a:schemeClr val="dk1"/>
                </a:solidFill>
                <a:latin typeface="Poppins"/>
                <a:ea typeface="Poppins"/>
                <a:cs typeface="Poppins"/>
                <a:sym typeface="Poppins"/>
              </a:rPr>
              <a:t>Kanban</a:t>
            </a:r>
            <a:r>
              <a:rPr lang="es-MX" sz="2400">
                <a:solidFill>
                  <a:schemeClr val="dk1"/>
                </a:solidFill>
                <a:latin typeface="Poppins"/>
                <a:ea typeface="Poppins"/>
                <a:cs typeface="Poppins"/>
                <a:sym typeface="Poppins"/>
              </a:rPr>
              <a:t>: gestión visual y flujo continuo.</a:t>
            </a:r>
            <a:endParaRPr/>
          </a:p>
          <a:p>
            <a:pPr marL="0" marR="0" lvl="0" indent="0" algn="ctr" rtl="0">
              <a:spcBef>
                <a:spcPts val="0"/>
              </a:spcBef>
              <a:spcAft>
                <a:spcPts val="0"/>
              </a:spcAft>
              <a:buNone/>
            </a:pPr>
            <a:r>
              <a:rPr lang="es-MX" sz="2400" b="1">
                <a:solidFill>
                  <a:schemeClr val="dk1"/>
                </a:solidFill>
                <a:latin typeface="Poppins"/>
                <a:ea typeface="Poppins"/>
                <a:cs typeface="Poppins"/>
                <a:sym typeface="Poppins"/>
              </a:rPr>
              <a:t>XP</a:t>
            </a:r>
            <a:r>
              <a:rPr lang="es-MX" sz="2400">
                <a:solidFill>
                  <a:schemeClr val="dk1"/>
                </a:solidFill>
                <a:latin typeface="Poppins"/>
                <a:ea typeface="Poppins"/>
                <a:cs typeface="Poppins"/>
                <a:sym typeface="Poppins"/>
              </a:rPr>
              <a:t>: buenas prácticas técnicas.</a:t>
            </a:r>
            <a:endParaRPr/>
          </a:p>
          <a:p>
            <a:pPr marL="0" marR="0" lvl="0" indent="0" algn="ctr" rtl="0">
              <a:spcBef>
                <a:spcPts val="0"/>
              </a:spcBef>
              <a:spcAft>
                <a:spcPts val="0"/>
              </a:spcAft>
              <a:buNone/>
            </a:pPr>
            <a:r>
              <a:rPr lang="es-MX" sz="2400" b="1">
                <a:solidFill>
                  <a:schemeClr val="dk1"/>
                </a:solidFill>
                <a:latin typeface="Poppins"/>
                <a:ea typeface="Poppins"/>
                <a:cs typeface="Poppins"/>
                <a:sym typeface="Poppins"/>
              </a:rPr>
              <a:t>Lean</a:t>
            </a:r>
            <a:r>
              <a:rPr lang="es-MX" sz="2400">
                <a:solidFill>
                  <a:schemeClr val="dk1"/>
                </a:solidFill>
                <a:latin typeface="Poppins"/>
                <a:ea typeface="Poppins"/>
                <a:cs typeface="Poppins"/>
                <a:sym typeface="Poppins"/>
              </a:rPr>
              <a:t>: eliminar desperdicios y entregar valor rápido.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grpSp>
        <p:nvGrpSpPr>
          <p:cNvPr id="207" name="Google Shape;207;p5"/>
          <p:cNvGrpSpPr/>
          <p:nvPr/>
        </p:nvGrpSpPr>
        <p:grpSpPr>
          <a:xfrm>
            <a:off x="17896105" y="-144661"/>
            <a:ext cx="454222" cy="10431661"/>
            <a:chOff x="0" y="-192881"/>
            <a:chExt cx="605630" cy="13908881"/>
          </a:xfrm>
        </p:grpSpPr>
        <p:grpSp>
          <p:nvGrpSpPr>
            <p:cNvPr id="208" name="Google Shape;208;p5"/>
            <p:cNvGrpSpPr/>
            <p:nvPr/>
          </p:nvGrpSpPr>
          <p:grpSpPr>
            <a:xfrm>
              <a:off x="77114" y="-192881"/>
              <a:ext cx="444500" cy="13908881"/>
              <a:chOff x="0" y="-38100"/>
              <a:chExt cx="87802" cy="2747433"/>
            </a:xfrm>
          </p:grpSpPr>
          <p:sp>
            <p:nvSpPr>
              <p:cNvPr id="209" name="Google Shape;209;p5"/>
              <p:cNvSpPr/>
              <p:nvPr/>
            </p:nvSpPr>
            <p:spPr>
              <a:xfrm>
                <a:off x="0" y="0"/>
                <a:ext cx="87802" cy="2709333"/>
              </a:xfrm>
              <a:custGeom>
                <a:avLst/>
                <a:gdLst/>
                <a:ahLst/>
                <a:cxnLst/>
                <a:rect l="l" t="t" r="r" b="b"/>
                <a:pathLst>
                  <a:path w="87802" h="2709333" extrusionOk="0">
                    <a:moveTo>
                      <a:pt x="0" y="0"/>
                    </a:moveTo>
                    <a:lnTo>
                      <a:pt x="87802" y="0"/>
                    </a:lnTo>
                    <a:lnTo>
                      <a:pt x="87802"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0" name="Google Shape;210;p5"/>
              <p:cNvSpPr txBox="1"/>
              <p:nvPr/>
            </p:nvSpPr>
            <p:spPr>
              <a:xfrm>
                <a:off x="0" y="-38100"/>
                <a:ext cx="87802"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11" name="Google Shape;211;p5"/>
            <p:cNvSpPr/>
            <p:nvPr/>
          </p:nvSpPr>
          <p:spPr>
            <a:xfrm>
              <a:off x="22810" y="1020609"/>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2" name="Google Shape;212;p5"/>
            <p:cNvSpPr/>
            <p:nvPr/>
          </p:nvSpPr>
          <p:spPr>
            <a:xfrm rot="10800000">
              <a:off x="22810" y="102655"/>
              <a:ext cx="553108" cy="542737"/>
            </a:xfrm>
            <a:custGeom>
              <a:avLst/>
              <a:gdLst/>
              <a:ahLst/>
              <a:cxnLst/>
              <a:rect l="l" t="t" r="r" b="b"/>
              <a:pathLst>
                <a:path w="553108" h="542737" extrusionOk="0">
                  <a:moveTo>
                    <a:pt x="0" y="0"/>
                  </a:moveTo>
                  <a:lnTo>
                    <a:pt x="553108" y="0"/>
                  </a:lnTo>
                  <a:lnTo>
                    <a:pt x="553108" y="542737"/>
                  </a:lnTo>
                  <a:lnTo>
                    <a:pt x="0" y="54273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13" name="Google Shape;213;p5"/>
            <p:cNvGrpSpPr/>
            <p:nvPr/>
          </p:nvGrpSpPr>
          <p:grpSpPr>
            <a:xfrm rot="1460314">
              <a:off x="4969" y="749085"/>
              <a:ext cx="595692" cy="152572"/>
              <a:chOff x="0" y="-38100"/>
              <a:chExt cx="1355149" cy="347089"/>
            </a:xfrm>
          </p:grpSpPr>
          <p:sp>
            <p:nvSpPr>
              <p:cNvPr id="214" name="Google Shape;214;p5"/>
              <p:cNvSpPr/>
              <p:nvPr/>
            </p:nvSpPr>
            <p:spPr>
              <a:xfrm>
                <a:off x="0" y="0"/>
                <a:ext cx="1355149" cy="308989"/>
              </a:xfrm>
              <a:custGeom>
                <a:avLst/>
                <a:gdLst/>
                <a:ahLst/>
                <a:cxnLst/>
                <a:rect l="l" t="t" r="r" b="b"/>
                <a:pathLst>
                  <a:path w="1355149" h="308989" extrusionOk="0">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5" name="Google Shape;215;p5"/>
              <p:cNvSpPr txBox="1"/>
              <p:nvPr/>
            </p:nvSpPr>
            <p:spPr>
              <a:xfrm>
                <a:off x="0" y="-38100"/>
                <a:ext cx="1355149" cy="34708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216" name="Google Shape;216;p5"/>
          <p:cNvGrpSpPr/>
          <p:nvPr/>
        </p:nvGrpSpPr>
        <p:grpSpPr>
          <a:xfrm>
            <a:off x="609600" y="598479"/>
            <a:ext cx="5574946" cy="650407"/>
            <a:chOff x="0" y="0"/>
            <a:chExt cx="7433261" cy="867209"/>
          </a:xfrm>
        </p:grpSpPr>
        <p:grpSp>
          <p:nvGrpSpPr>
            <p:cNvPr id="217" name="Google Shape;217;p5"/>
            <p:cNvGrpSpPr/>
            <p:nvPr/>
          </p:nvGrpSpPr>
          <p:grpSpPr>
            <a:xfrm>
              <a:off x="0" y="0"/>
              <a:ext cx="7433261" cy="867209"/>
              <a:chOff x="0" y="0"/>
              <a:chExt cx="1742214" cy="203257"/>
            </a:xfrm>
          </p:grpSpPr>
          <p:sp>
            <p:nvSpPr>
              <p:cNvPr id="218" name="Google Shape;218;p5"/>
              <p:cNvSpPr/>
              <p:nvPr/>
            </p:nvSpPr>
            <p:spPr>
              <a:xfrm>
                <a:off x="0" y="0"/>
                <a:ext cx="1742214" cy="203257"/>
              </a:xfrm>
              <a:custGeom>
                <a:avLst/>
                <a:gdLst/>
                <a:ahLst/>
                <a:cxnLst/>
                <a:rect l="l" t="t" r="r" b="b"/>
                <a:pathLst>
                  <a:path w="1742214" h="203257" extrusionOk="0">
                    <a:moveTo>
                      <a:pt x="39813" y="0"/>
                    </a:moveTo>
                    <a:lnTo>
                      <a:pt x="1702400" y="0"/>
                    </a:lnTo>
                    <a:cubicBezTo>
                      <a:pt x="1712959" y="0"/>
                      <a:pt x="1723086" y="4195"/>
                      <a:pt x="1730553" y="11661"/>
                    </a:cubicBezTo>
                    <a:cubicBezTo>
                      <a:pt x="1738019" y="19127"/>
                      <a:pt x="1742214" y="29254"/>
                      <a:pt x="1742214" y="39813"/>
                    </a:cubicBezTo>
                    <a:lnTo>
                      <a:pt x="1742214" y="163444"/>
                    </a:lnTo>
                    <a:cubicBezTo>
                      <a:pt x="1742214" y="174003"/>
                      <a:pt x="1738019" y="184130"/>
                      <a:pt x="1730553" y="191596"/>
                    </a:cubicBezTo>
                    <a:cubicBezTo>
                      <a:pt x="1723086" y="199063"/>
                      <a:pt x="1712959" y="203257"/>
                      <a:pt x="1702400" y="203257"/>
                    </a:cubicBezTo>
                    <a:lnTo>
                      <a:pt x="39813" y="203257"/>
                    </a:lnTo>
                    <a:cubicBezTo>
                      <a:pt x="29254" y="203257"/>
                      <a:pt x="19127" y="199063"/>
                      <a:pt x="11661" y="191596"/>
                    </a:cubicBezTo>
                    <a:cubicBezTo>
                      <a:pt x="4195" y="184130"/>
                      <a:pt x="0" y="174003"/>
                      <a:pt x="0" y="16344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219;p5"/>
              <p:cNvSpPr txBox="1"/>
              <p:nvPr/>
            </p:nvSpPr>
            <p:spPr>
              <a:xfrm>
                <a:off x="0" y="0"/>
                <a:ext cx="1742214" cy="203257"/>
              </a:xfrm>
              <a:prstGeom prst="rect">
                <a:avLst/>
              </a:prstGeom>
              <a:noFill/>
              <a:ln>
                <a:noFill/>
              </a:ln>
            </p:spPr>
            <p:txBody>
              <a:bodyPr spcFirstLastPara="1" wrap="square" lIns="50800" tIns="50800" rIns="50800" bIns="50800" anchor="ctr" anchorCtr="0">
                <a:noAutofit/>
              </a:bodyPr>
              <a:lstStyle/>
              <a:p>
                <a:pPr marL="0" marR="0" lvl="0" indent="0" algn="ctr" rtl="0">
                  <a:lnSpc>
                    <a:spcPct val="39277"/>
                  </a:lnSpc>
                  <a:spcBef>
                    <a:spcPts val="0"/>
                  </a:spcBef>
                  <a:spcAft>
                    <a:spcPts val="0"/>
                  </a:spcAft>
                  <a:buNone/>
                </a:pPr>
                <a:endParaRPr sz="1800">
                  <a:solidFill>
                    <a:schemeClr val="dk1"/>
                  </a:solidFill>
                  <a:latin typeface="Calibri"/>
                  <a:ea typeface="Calibri"/>
                  <a:cs typeface="Calibri"/>
                  <a:sym typeface="Calibri"/>
                </a:endParaRPr>
              </a:p>
            </p:txBody>
          </p:sp>
        </p:grpSp>
        <p:sp>
          <p:nvSpPr>
            <p:cNvPr id="220" name="Google Shape;220;p5"/>
            <p:cNvSpPr txBox="1"/>
            <p:nvPr/>
          </p:nvSpPr>
          <p:spPr>
            <a:xfrm>
              <a:off x="126003" y="106636"/>
              <a:ext cx="7181256" cy="625362"/>
            </a:xfrm>
            <a:prstGeom prst="rect">
              <a:avLst/>
            </a:prstGeom>
            <a:noFill/>
            <a:ln>
              <a:noFill/>
            </a:ln>
          </p:spPr>
          <p:txBody>
            <a:bodyPr spcFirstLastPara="1" wrap="square" lIns="0" tIns="0" rIns="0" bIns="0" anchor="t" anchorCtr="0">
              <a:spAutoFit/>
            </a:bodyPr>
            <a:lstStyle/>
            <a:p>
              <a:pPr marL="0" marR="0" lvl="0" indent="0" algn="ctr" rtl="0">
                <a:lnSpc>
                  <a:spcPct val="120026"/>
                </a:lnSpc>
                <a:spcBef>
                  <a:spcPts val="0"/>
                </a:spcBef>
                <a:spcAft>
                  <a:spcPts val="0"/>
                </a:spcAft>
                <a:buNone/>
              </a:pPr>
              <a:r>
                <a:rPr lang="es-MX" sz="3071" b="1">
                  <a:solidFill>
                    <a:srgbClr val="FFFFFF"/>
                  </a:solidFill>
                  <a:latin typeface="Poppins Medium"/>
                  <a:ea typeface="Poppins Medium"/>
                  <a:cs typeface="Poppins Medium"/>
                  <a:sym typeface="Poppins Medium"/>
                </a:rPr>
                <a:t>Scrum</a:t>
              </a:r>
              <a:endParaRPr/>
            </a:p>
          </p:txBody>
        </p:sp>
      </p:grpSp>
      <p:sp>
        <p:nvSpPr>
          <p:cNvPr id="221" name="Google Shape;221;p5"/>
          <p:cNvSpPr/>
          <p:nvPr/>
        </p:nvSpPr>
        <p:spPr>
          <a:xfrm>
            <a:off x="1131111" y="2211846"/>
            <a:ext cx="411534" cy="448322"/>
          </a:xfrm>
          <a:custGeom>
            <a:avLst/>
            <a:gdLst/>
            <a:ahLst/>
            <a:cxnLst/>
            <a:rect l="l" t="t" r="r" b="b"/>
            <a:pathLst>
              <a:path w="411534" h="448322" extrusionOk="0">
                <a:moveTo>
                  <a:pt x="0" y="0"/>
                </a:moveTo>
                <a:lnTo>
                  <a:pt x="411534" y="0"/>
                </a:lnTo>
                <a:lnTo>
                  <a:pt x="411534" y="448322"/>
                </a:lnTo>
                <a:lnTo>
                  <a:pt x="0" y="448322"/>
                </a:lnTo>
                <a:lnTo>
                  <a:pt x="0" y="0"/>
                </a:lnTo>
                <a:close/>
              </a:path>
            </a:pathLst>
          </a:custGeom>
          <a:blipFill rotWithShape="1">
            <a:blip r:embed="rId4">
              <a:alphaModFix/>
            </a:blip>
            <a:stretch>
              <a:fillRect l="-34846" t="-41830" r="-26426" b="-51052"/>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5" name="Google Shape;225;p5"/>
          <p:cNvSpPr/>
          <p:nvPr/>
        </p:nvSpPr>
        <p:spPr>
          <a:xfrm>
            <a:off x="2003576" y="6174769"/>
            <a:ext cx="3687121" cy="3433775"/>
          </a:xfrm>
          <a:custGeom>
            <a:avLst/>
            <a:gdLst/>
            <a:ahLst/>
            <a:cxnLst/>
            <a:rect l="l" t="t" r="r" b="b"/>
            <a:pathLst>
              <a:path w="5397947" h="4972858" extrusionOk="0">
                <a:moveTo>
                  <a:pt x="0" y="0"/>
                </a:moveTo>
                <a:lnTo>
                  <a:pt x="5397947" y="0"/>
                </a:lnTo>
                <a:lnTo>
                  <a:pt x="5397947" y="4972859"/>
                </a:lnTo>
                <a:lnTo>
                  <a:pt x="0" y="4972859"/>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6" name="Google Shape;226;p5"/>
          <p:cNvSpPr txBox="1"/>
          <p:nvPr/>
        </p:nvSpPr>
        <p:spPr>
          <a:xfrm>
            <a:off x="2053078" y="1749566"/>
            <a:ext cx="5066914" cy="2671501"/>
          </a:xfrm>
          <a:prstGeom prst="rect">
            <a:avLst/>
          </a:prstGeom>
          <a:noFill/>
          <a:ln>
            <a:noFill/>
          </a:ln>
        </p:spPr>
        <p:txBody>
          <a:bodyPr spcFirstLastPara="1" wrap="square" lIns="0" tIns="0" rIns="0" bIns="0" anchor="t" anchorCtr="0">
            <a:spAutoFit/>
          </a:bodyPr>
          <a:lstStyle/>
          <a:p>
            <a:pPr marL="0" marR="0" lvl="0" indent="0" algn="just" rtl="0">
              <a:lnSpc>
                <a:spcPct val="119964"/>
              </a:lnSpc>
              <a:spcBef>
                <a:spcPts val="0"/>
              </a:spcBef>
              <a:spcAft>
                <a:spcPts val="0"/>
              </a:spcAft>
              <a:buNone/>
            </a:pPr>
            <a:r>
              <a:rPr lang="es-MX" sz="2800" b="1" i="0" dirty="0">
                <a:solidFill>
                  <a:srgbClr val="000000"/>
                </a:solidFill>
                <a:latin typeface="Poppins"/>
                <a:ea typeface="Poppins"/>
                <a:cs typeface="Poppins"/>
                <a:sym typeface="Poppins"/>
              </a:rPr>
              <a:t>¿Qué es Scrum?</a:t>
            </a:r>
            <a:endParaRPr dirty="0"/>
          </a:p>
          <a:p>
            <a:pPr marL="0" marR="0" lvl="0" indent="0" algn="l" rtl="0">
              <a:spcBef>
                <a:spcPts val="0"/>
              </a:spcBef>
              <a:spcAft>
                <a:spcPts val="0"/>
              </a:spcAft>
              <a:buNone/>
            </a:pPr>
            <a:r>
              <a:rPr lang="es-MX" sz="2000" dirty="0">
                <a:solidFill>
                  <a:schemeClr val="dk1"/>
                </a:solidFill>
                <a:latin typeface="Poppins"/>
                <a:ea typeface="Poppins"/>
                <a:cs typeface="Poppins"/>
                <a:sym typeface="Poppins"/>
              </a:rPr>
              <a:t>Scrum es un marco de trabajo ágil que estructura el trabajo en ciclos cortos y predecibles llamados </a:t>
            </a:r>
            <a:r>
              <a:rPr lang="es-MX" sz="2000" dirty="0" err="1">
                <a:solidFill>
                  <a:schemeClr val="dk1"/>
                </a:solidFill>
                <a:latin typeface="Poppins"/>
                <a:ea typeface="Poppins"/>
                <a:cs typeface="Poppins"/>
                <a:sym typeface="Poppins"/>
              </a:rPr>
              <a:t>sprints</a:t>
            </a:r>
            <a:r>
              <a:rPr lang="es-MX" sz="2000" dirty="0">
                <a:solidFill>
                  <a:schemeClr val="dk1"/>
                </a:solidFill>
                <a:latin typeface="Poppins"/>
                <a:ea typeface="Poppins"/>
                <a:cs typeface="Poppins"/>
                <a:sym typeface="Poppins"/>
              </a:rPr>
              <a:t>, donde se entrega un incremento funcional del producto. Promueve la transparencia, la inspección y la adaptación constante.</a:t>
            </a:r>
            <a:endParaRPr dirty="0"/>
          </a:p>
        </p:txBody>
      </p:sp>
      <p:pic>
        <p:nvPicPr>
          <p:cNvPr id="3" name="Imagen 2">
            <a:extLst>
              <a:ext uri="{FF2B5EF4-FFF2-40B4-BE49-F238E27FC236}">
                <a16:creationId xmlns:a16="http://schemas.microsoft.com/office/drawing/2014/main" id="{02BA6FBF-208B-112A-D1F1-BE1C05CC4908}"/>
              </a:ext>
            </a:extLst>
          </p:cNvPr>
          <p:cNvPicPr>
            <a:picLocks noChangeAspect="1"/>
          </p:cNvPicPr>
          <p:nvPr/>
        </p:nvPicPr>
        <p:blipFill>
          <a:blip r:embed="rId6"/>
          <a:stretch>
            <a:fillRect/>
          </a:stretch>
        </p:blipFill>
        <p:spPr>
          <a:xfrm>
            <a:off x="7872351" y="598479"/>
            <a:ext cx="8652294" cy="875781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d0e0202-030e-462a-aa27-6a6a82479e70" xsi:nil="true"/>
    <lcf76f155ced4ddcb4097134ff3c332f xmlns="6c275f7e-0654-4a6d-8904-2cca8e28e712">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9E0DDBAFD1725F409D01B56EA32EFDE3" ma:contentTypeVersion="7" ma:contentTypeDescription="Crear nuevo documento." ma:contentTypeScope="" ma:versionID="7dc7d2ffd02d580038770cdc54fb49b2">
  <xsd:schema xmlns:xsd="http://www.w3.org/2001/XMLSchema" xmlns:xs="http://www.w3.org/2001/XMLSchema" xmlns:p="http://schemas.microsoft.com/office/2006/metadata/properties" xmlns:ns2="6c275f7e-0654-4a6d-8904-2cca8e28e712" xmlns:ns3="cd0e0202-030e-462a-aa27-6a6a82479e70" targetNamespace="http://schemas.microsoft.com/office/2006/metadata/properties" ma:root="true" ma:fieldsID="6553f877db16f6ec9bb39e8e018c4235" ns2:_="" ns3:_="">
    <xsd:import namespace="6c275f7e-0654-4a6d-8904-2cca8e28e712"/>
    <xsd:import namespace="cd0e0202-030e-462a-aa27-6a6a82479e70"/>
    <xsd:element name="properties">
      <xsd:complexType>
        <xsd:sequence>
          <xsd:element name="documentManagement">
            <xsd:complexType>
              <xsd:all>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c275f7e-0654-4a6d-8904-2cca8e28e712"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Etiquetas de imagen" ma:readOnly="false" ma:fieldId="{5cf76f15-5ced-4ddc-b409-7134ff3c332f}" ma:taxonomyMulti="true" ma:sspId="39d08eb0-6654-4c6a-ad6e-6625fbda6bf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cd0e0202-030e-462a-aa27-6a6a82479e70"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821bf81b-0d50-4df5-8eec-576b1a7382f6}" ma:internalName="TaxCatchAll" ma:showField="CatchAllData" ma:web="cd0e0202-030e-462a-aa27-6a6a82479e7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E3D0385-A233-4172-ADB2-B697B7C47559}">
  <ds:schemaRefs>
    <ds:schemaRef ds:uri="http://schemas.microsoft.com/sharepoint/v3/contenttype/forms"/>
  </ds:schemaRefs>
</ds:datastoreItem>
</file>

<file path=customXml/itemProps2.xml><?xml version="1.0" encoding="utf-8"?>
<ds:datastoreItem xmlns:ds="http://schemas.openxmlformats.org/officeDocument/2006/customXml" ds:itemID="{AB26D1D1-A15E-45AB-876A-271BF38AB980}">
  <ds:schemaRefs>
    <ds:schemaRef ds:uri="http://schemas.microsoft.com/office/2006/metadata/properties"/>
    <ds:schemaRef ds:uri="http://schemas.microsoft.com/office/infopath/2007/PartnerControls"/>
    <ds:schemaRef ds:uri="cd0e0202-030e-462a-aa27-6a6a82479e70"/>
    <ds:schemaRef ds:uri="6c275f7e-0654-4a6d-8904-2cca8e28e712"/>
  </ds:schemaRefs>
</ds:datastoreItem>
</file>

<file path=customXml/itemProps3.xml><?xml version="1.0" encoding="utf-8"?>
<ds:datastoreItem xmlns:ds="http://schemas.openxmlformats.org/officeDocument/2006/customXml" ds:itemID="{C2897171-D617-4035-84F5-B2C4786536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c275f7e-0654-4a6d-8904-2cca8e28e712"/>
    <ds:schemaRef ds:uri="cd0e0202-030e-462a-aa27-6a6a82479e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1149</TotalTime>
  <Words>3145</Words>
  <Application>Microsoft Office PowerPoint</Application>
  <PresentationFormat>Personalizado</PresentationFormat>
  <Paragraphs>357</Paragraphs>
  <Slides>38</Slides>
  <Notes>27</Notes>
  <HiddenSlides>1</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38</vt:i4>
      </vt:variant>
    </vt:vector>
  </HeadingPairs>
  <TitlesOfParts>
    <vt:vector size="46" baseType="lpstr">
      <vt:lpstr>Arial</vt:lpstr>
      <vt:lpstr>Poppins 3</vt:lpstr>
      <vt:lpstr>Poppins Medium</vt:lpstr>
      <vt:lpstr>Poppins 1 Bold</vt:lpstr>
      <vt:lpstr>Poppins</vt:lpstr>
      <vt:lpstr>Poppins 2</vt:lpstr>
      <vt:lpstr>Calibri</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Principios de Scrum</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Algunas guias de cuando usar una metodología particular</vt:lpstr>
      <vt:lpstr>Agile life cycle Extending Scrum to the enterprise</vt:lpstr>
      <vt:lpstr>Lean life cycle Extending Kanban to the enterprise</vt:lpstr>
      <vt:lpstr>Exploratory “Lean Startup” life cycle</vt:lpstr>
      <vt:lpstr>Lean Governance Baked into Disciplined Agile</vt:lpstr>
      <vt:lpstr>1. Caso Agile — Implementación iterativa de un Feature Store corporativo </vt:lpstr>
      <vt:lpstr>2. Caso Waterfall — Migración completa de un Data Warehouse legado a la nube</vt:lpstr>
      <vt:lpstr>3. Caso Lean — Optimización de costos en pipelines ETL de un lago de datos existente</vt:lpstr>
      <vt:lpstr>4. Caso Exploratorio — Descubrimiento de variables predictivas para mora temprana</vt:lpstr>
      <vt:lpstr>Presentación de PowerPoint</vt:lpstr>
      <vt:lpstr>Presentación de PowerPoint</vt:lpstr>
      <vt:lpstr>Presentación de PowerPoint</vt:lpstr>
      <vt:lpstr>Caso 1 — Feature Store corporativo</vt:lpstr>
      <vt:lpstr>Caso 2 — Migración de Data Warehouse</vt:lpstr>
      <vt:lpstr>Caso 3 — Optimización Lean de pipelines ETL</vt:lpstr>
      <vt:lpstr>Caso 4 — Exploración de variables predictivas (Exploratoria)</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Administrador</dc:creator>
  <cp:lastModifiedBy>Juan Esteban Mejia Velasquez</cp:lastModifiedBy>
  <cp:revision>6</cp:revision>
  <dcterms:created xsi:type="dcterms:W3CDTF">2006-08-16T00:00:00Z</dcterms:created>
  <dcterms:modified xsi:type="dcterms:W3CDTF">2025-11-07T11:39:41Z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0x0101009E0DDBAFD1725F409D01B56EA32EFDE3</vt:lpwstr>
  </property>
  <property fmtid="{D5CDD505-2E9C-101B-9397-08002B2CF9AE}" pid="3" name="GUID">
    <vt:lpwstr>8ee56194-4f5f-4314-9a7c-fa71b263b52c</vt:lpwstr>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SharedWithUsers">
    <vt:lpwstr/>
  </property>
  <property fmtid="{D5CDD505-2E9C-101B-9397-08002B2CF9AE}" pid="8" name="TriggerFlowInfo">
    <vt:lpwstr/>
  </property>
  <property fmtid="{D5CDD505-2E9C-101B-9397-08002B2CF9AE}" pid="9" name="ComplianceAssetId">
    <vt:lpwstr/>
  </property>
  <property fmtid="{D5CDD505-2E9C-101B-9397-08002B2CF9AE}" pid="10" name="TemplateUrl">
    <vt:lpwstr/>
  </property>
  <property fmtid="{D5CDD505-2E9C-101B-9397-08002B2CF9AE}" pid="11" name="MediaServiceImageTags">
    <vt:lpwstr/>
  </property>
</Properties>
</file>